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60" r:id="rId1"/>
  </p:sldMasterIdLst>
  <p:notesMasterIdLst>
    <p:notesMasterId r:id="rId45"/>
  </p:notesMasterIdLst>
  <p:handoutMasterIdLst>
    <p:handoutMasterId r:id="rId46"/>
  </p:handoutMasterIdLst>
  <p:sldIdLst>
    <p:sldId id="256" r:id="rId2"/>
    <p:sldId id="608" r:id="rId3"/>
    <p:sldId id="523" r:id="rId4"/>
    <p:sldId id="583" r:id="rId5"/>
    <p:sldId id="584" r:id="rId6"/>
    <p:sldId id="585" r:id="rId7"/>
    <p:sldId id="586" r:id="rId8"/>
    <p:sldId id="588" r:id="rId9"/>
    <p:sldId id="589" r:id="rId10"/>
    <p:sldId id="592" r:id="rId11"/>
    <p:sldId id="594" r:id="rId12"/>
    <p:sldId id="257" r:id="rId13"/>
    <p:sldId id="596" r:id="rId14"/>
    <p:sldId id="597" r:id="rId15"/>
    <p:sldId id="598" r:id="rId16"/>
    <p:sldId id="599" r:id="rId17"/>
    <p:sldId id="600" r:id="rId18"/>
    <p:sldId id="603" r:id="rId19"/>
    <p:sldId id="604" r:id="rId20"/>
    <p:sldId id="591" r:id="rId21"/>
    <p:sldId id="601" r:id="rId22"/>
    <p:sldId id="602" r:id="rId23"/>
    <p:sldId id="606" r:id="rId24"/>
    <p:sldId id="607" r:id="rId25"/>
    <p:sldId id="338" r:id="rId26"/>
    <p:sldId id="270" r:id="rId27"/>
    <p:sldId id="299" r:id="rId28"/>
    <p:sldId id="339" r:id="rId29"/>
    <p:sldId id="261" r:id="rId30"/>
    <p:sldId id="317" r:id="rId31"/>
    <p:sldId id="571" r:id="rId32"/>
    <p:sldId id="262" r:id="rId33"/>
    <p:sldId id="276" r:id="rId34"/>
    <p:sldId id="559" r:id="rId35"/>
    <p:sldId id="593" r:id="rId36"/>
    <p:sldId id="579" r:id="rId37"/>
    <p:sldId id="258" r:id="rId38"/>
    <p:sldId id="595" r:id="rId39"/>
    <p:sldId id="582" r:id="rId40"/>
    <p:sldId id="590" r:id="rId41"/>
    <p:sldId id="274" r:id="rId42"/>
    <p:sldId id="605" r:id="rId43"/>
    <p:sldId id="298" r:id="rId44"/>
  </p:sldIdLst>
  <p:sldSz cx="9144000" cy="6858000" type="screen4x3"/>
  <p:notesSz cx="6985000" cy="92837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5pPr>
    <a:lvl6pPr marL="2286000" algn="l" defTabSz="914400" rtl="0" eaLnBrk="1" latinLnBrk="0" hangingPunct="1">
      <a:defRPr sz="2400" kern="1200">
        <a:solidFill>
          <a:schemeClr val="tx1"/>
        </a:solidFill>
        <a:latin typeface="Arial" charset="0"/>
        <a:ea typeface="ＭＳ Ｐゴシック" pitchFamily="1" charset="-128"/>
        <a:cs typeface="+mn-cs"/>
      </a:defRPr>
    </a:lvl6pPr>
    <a:lvl7pPr marL="2743200" algn="l" defTabSz="914400" rtl="0" eaLnBrk="1" latinLnBrk="0" hangingPunct="1">
      <a:defRPr sz="2400" kern="1200">
        <a:solidFill>
          <a:schemeClr val="tx1"/>
        </a:solidFill>
        <a:latin typeface="Arial" charset="0"/>
        <a:ea typeface="ＭＳ Ｐゴシック" pitchFamily="1" charset="-128"/>
        <a:cs typeface="+mn-cs"/>
      </a:defRPr>
    </a:lvl7pPr>
    <a:lvl8pPr marL="3200400" algn="l" defTabSz="914400" rtl="0" eaLnBrk="1" latinLnBrk="0" hangingPunct="1">
      <a:defRPr sz="2400" kern="1200">
        <a:solidFill>
          <a:schemeClr val="tx1"/>
        </a:solidFill>
        <a:latin typeface="Arial" charset="0"/>
        <a:ea typeface="ＭＳ Ｐゴシック" pitchFamily="1" charset="-128"/>
        <a:cs typeface="+mn-cs"/>
      </a:defRPr>
    </a:lvl8pPr>
    <a:lvl9pPr marL="3657600" algn="l" defTabSz="914400" rtl="0" eaLnBrk="1" latinLnBrk="0" hangingPunct="1">
      <a:defRPr sz="2400" kern="1200">
        <a:solidFill>
          <a:schemeClr val="tx1"/>
        </a:solidFill>
        <a:latin typeface="Arial" charset="0"/>
        <a:ea typeface="ＭＳ Ｐゴシック" pitchFamily="1"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4">
          <p15:clr>
            <a:srgbClr val="A4A3A4"/>
          </p15:clr>
        </p15:guide>
        <p15:guide id="2" pos="220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vi.Waldron56" initials="L" lastIdx="2" clrIdx="0">
    <p:extLst>
      <p:ext uri="{19B8F6BF-5375-455C-9EA6-DF929625EA0E}">
        <p15:presenceInfo xmlns:p15="http://schemas.microsoft.com/office/powerpoint/2012/main" userId="S::levi.waldron56@login.cuny.edu::c74a3ce4-869e-48ea-8915-14044909b53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91C4"/>
    <a:srgbClr val="FFFFFF"/>
    <a:srgbClr val="B3B701"/>
    <a:srgbClr val="0000FF"/>
    <a:srgbClr val="5DD5FF"/>
    <a:srgbClr val="85DFFF"/>
    <a:srgbClr val="3FCDFF"/>
    <a:srgbClr val="11C1FF"/>
    <a:srgbClr val="0078A2"/>
    <a:srgbClr val="005A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31" autoAdjust="0"/>
    <p:restoredTop sz="84865" autoAdjust="0"/>
  </p:normalViewPr>
  <p:slideViewPr>
    <p:cSldViewPr snapToGrid="0">
      <p:cViewPr varScale="1">
        <p:scale>
          <a:sx n="79" d="100"/>
          <a:sy n="79" d="100"/>
        </p:scale>
        <p:origin x="2120" y="192"/>
      </p:cViewPr>
      <p:guideLst>
        <p:guide orient="horz" pos="2160"/>
        <p:guide pos="2880"/>
      </p:guideLst>
    </p:cSldViewPr>
  </p:slideViewPr>
  <p:outlineViewPr>
    <p:cViewPr>
      <p:scale>
        <a:sx n="33" d="100"/>
        <a:sy n="33" d="100"/>
      </p:scale>
      <p:origin x="0" y="2718"/>
    </p:cViewPr>
  </p:outlineViewPr>
  <p:notesTextViewPr>
    <p:cViewPr>
      <p:scale>
        <a:sx n="125" d="100"/>
        <a:sy n="125" d="100"/>
      </p:scale>
      <p:origin x="0" y="0"/>
    </p:cViewPr>
  </p:notesTextViewPr>
  <p:sorterViewPr>
    <p:cViewPr>
      <p:scale>
        <a:sx n="90" d="100"/>
        <a:sy n="90" d="100"/>
      </p:scale>
      <p:origin x="0" y="2388"/>
    </p:cViewPr>
  </p:sorterViewPr>
  <p:notesViewPr>
    <p:cSldViewPr snapToGrid="0">
      <p:cViewPr varScale="1">
        <p:scale>
          <a:sx n="70" d="100"/>
          <a:sy n="70" d="100"/>
        </p:scale>
        <p:origin x="-3258" y="-114"/>
      </p:cViewPr>
      <p:guideLst>
        <p:guide orient="horz" pos="2924"/>
        <p:guide pos="220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vi Waldron" userId="15152544_tp_dropbox" providerId="OAuth2" clId="{7E0D0F79-B334-9D4A-B1A7-D43FF45D582F}"/>
    <pc:docChg chg="modSld">
      <pc:chgData name="Levi Waldron" userId="15152544_tp_dropbox" providerId="OAuth2" clId="{7E0D0F79-B334-9D4A-B1A7-D43FF45D582F}" dt="2020-03-01T19:21:10.703" v="1" actId="1076"/>
      <pc:docMkLst>
        <pc:docMk/>
      </pc:docMkLst>
      <pc:sldChg chg="modSp">
        <pc:chgData name="Levi Waldron" userId="15152544_tp_dropbox" providerId="OAuth2" clId="{7E0D0F79-B334-9D4A-B1A7-D43FF45D582F}" dt="2020-03-01T19:21:10.703" v="1" actId="1076"/>
        <pc:sldMkLst>
          <pc:docMk/>
          <pc:sldMk cId="0" sldId="256"/>
        </pc:sldMkLst>
        <pc:spChg chg="mod">
          <ac:chgData name="Levi Waldron" userId="15152544_tp_dropbox" providerId="OAuth2" clId="{7E0D0F79-B334-9D4A-B1A7-D43FF45D582F}" dt="2020-03-01T19:21:10.703" v="1" actId="1076"/>
          <ac:spMkLst>
            <pc:docMk/>
            <pc:sldMk cId="0" sldId="256"/>
            <ac:spMk id="2"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7363" cy="4635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56050" y="0"/>
            <a:ext cx="3027363" cy="463550"/>
          </a:xfrm>
          <a:prstGeom prst="rect">
            <a:avLst/>
          </a:prstGeom>
        </p:spPr>
        <p:txBody>
          <a:bodyPr vert="horz" lIns="91440" tIns="45720" rIns="91440" bIns="45720" rtlCol="0"/>
          <a:lstStyle>
            <a:lvl1pPr algn="r">
              <a:defRPr sz="1200"/>
            </a:lvl1pPr>
          </a:lstStyle>
          <a:p>
            <a:fld id="{FC537BD1-336C-499A-9357-A5A986E43ECB}" type="datetimeFigureOut">
              <a:rPr lang="en-US" smtClean="0"/>
              <a:pPr/>
              <a:t>3/2/20</a:t>
            </a:fld>
            <a:endParaRPr lang="en-US"/>
          </a:p>
        </p:txBody>
      </p:sp>
      <p:sp>
        <p:nvSpPr>
          <p:cNvPr id="4" name="Footer Placeholder 3"/>
          <p:cNvSpPr>
            <a:spLocks noGrp="1"/>
          </p:cNvSpPr>
          <p:nvPr>
            <p:ph type="ftr" sz="quarter" idx="2"/>
          </p:nvPr>
        </p:nvSpPr>
        <p:spPr>
          <a:xfrm>
            <a:off x="0" y="8818563"/>
            <a:ext cx="3027363" cy="46355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56050" y="8818563"/>
            <a:ext cx="3027363" cy="463550"/>
          </a:xfrm>
          <a:prstGeom prst="rect">
            <a:avLst/>
          </a:prstGeom>
        </p:spPr>
        <p:txBody>
          <a:bodyPr vert="horz" lIns="91440" tIns="45720" rIns="91440" bIns="45720" rtlCol="0" anchor="b"/>
          <a:lstStyle>
            <a:lvl1pPr algn="r">
              <a:defRPr sz="1200"/>
            </a:lvl1pPr>
          </a:lstStyle>
          <a:p>
            <a:fld id="{185E343B-D4B1-4171-9113-4DFF710A3A77}" type="slidenum">
              <a:rPr lang="en-US" smtClean="0"/>
              <a:pPr/>
              <a:t>‹#›</a:t>
            </a:fld>
            <a:endParaRPr lang="en-US"/>
          </a:p>
        </p:txBody>
      </p:sp>
    </p:spTree>
    <p:extLst>
      <p:ext uri="{BB962C8B-B14F-4D97-AF65-F5344CB8AC3E}">
        <p14:creationId xmlns:p14="http://schemas.microsoft.com/office/powerpoint/2010/main" val="9809828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26833" cy="464185"/>
          </a:xfrm>
          <a:prstGeom prst="rect">
            <a:avLst/>
          </a:prstGeom>
          <a:noFill/>
          <a:ln w="9525">
            <a:noFill/>
            <a:miter lim="800000"/>
            <a:headEnd/>
            <a:tailEnd/>
          </a:ln>
        </p:spPr>
        <p:txBody>
          <a:bodyPr vert="horz" wrap="square" lIns="92958" tIns="46479" rIns="92958" bIns="46479"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idx="1"/>
          </p:nvPr>
        </p:nvSpPr>
        <p:spPr bwMode="auto">
          <a:xfrm>
            <a:off x="3958167" y="0"/>
            <a:ext cx="3026833" cy="464185"/>
          </a:xfrm>
          <a:prstGeom prst="rect">
            <a:avLst/>
          </a:prstGeom>
          <a:noFill/>
          <a:ln w="9525">
            <a:noFill/>
            <a:miter lim="800000"/>
            <a:headEnd/>
            <a:tailEnd/>
          </a:ln>
        </p:spPr>
        <p:txBody>
          <a:bodyPr vert="horz" wrap="square" lIns="92958" tIns="46479" rIns="92958" bIns="46479" numCol="1" anchor="t" anchorCtr="0" compatLnSpc="1">
            <a:prstTxWarp prst="textNoShape">
              <a:avLst/>
            </a:prstTxWarp>
          </a:bodyPr>
          <a:lstStyle>
            <a:lvl1pPr algn="r">
              <a:defRPr sz="1200"/>
            </a:lvl1pPr>
          </a:lstStyle>
          <a:p>
            <a:endParaRPr lang="en-US"/>
          </a:p>
        </p:txBody>
      </p:sp>
      <p:sp>
        <p:nvSpPr>
          <p:cNvPr id="3076" name="Rectangle 4"/>
          <p:cNvSpPr>
            <a:spLocks noGrp="1" noRot="1" noChangeAspect="1" noChangeArrowheads="1" noTextEdit="1"/>
          </p:cNvSpPr>
          <p:nvPr>
            <p:ph type="sldImg" idx="2"/>
          </p:nvPr>
        </p:nvSpPr>
        <p:spPr bwMode="auto">
          <a:xfrm>
            <a:off x="1171575" y="696913"/>
            <a:ext cx="4641850" cy="3481387"/>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931334" y="4409758"/>
            <a:ext cx="5122333" cy="4177665"/>
          </a:xfrm>
          <a:prstGeom prst="rect">
            <a:avLst/>
          </a:prstGeom>
          <a:noFill/>
          <a:ln w="9525">
            <a:noFill/>
            <a:miter lim="800000"/>
            <a:headEnd/>
            <a:tailEnd/>
          </a:ln>
        </p:spPr>
        <p:txBody>
          <a:bodyPr vert="horz" wrap="square" lIns="92958" tIns="46479" rIns="92958" bIns="4647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8" name="Rectangle 6"/>
          <p:cNvSpPr>
            <a:spLocks noGrp="1" noChangeArrowheads="1"/>
          </p:cNvSpPr>
          <p:nvPr>
            <p:ph type="ftr" sz="quarter" idx="4"/>
          </p:nvPr>
        </p:nvSpPr>
        <p:spPr bwMode="auto">
          <a:xfrm>
            <a:off x="0" y="8819515"/>
            <a:ext cx="3026833" cy="464185"/>
          </a:xfrm>
          <a:prstGeom prst="rect">
            <a:avLst/>
          </a:prstGeom>
          <a:noFill/>
          <a:ln w="9525">
            <a:noFill/>
            <a:miter lim="800000"/>
            <a:headEnd/>
            <a:tailEnd/>
          </a:ln>
        </p:spPr>
        <p:txBody>
          <a:bodyPr vert="horz" wrap="square" lIns="92958" tIns="46479" rIns="92958" bIns="46479" numCol="1" anchor="b" anchorCtr="0" compatLnSpc="1">
            <a:prstTxWarp prst="textNoShape">
              <a:avLst/>
            </a:prstTxWarp>
          </a:bodyPr>
          <a:lstStyle>
            <a:lvl1pPr>
              <a:defRPr sz="1200"/>
            </a:lvl1pPr>
          </a:lstStyle>
          <a:p>
            <a:endParaRPr lang="en-US"/>
          </a:p>
        </p:txBody>
      </p:sp>
      <p:sp>
        <p:nvSpPr>
          <p:cNvPr id="3079" name="Rectangle 7"/>
          <p:cNvSpPr>
            <a:spLocks noGrp="1" noChangeArrowheads="1"/>
          </p:cNvSpPr>
          <p:nvPr>
            <p:ph type="sldNum" sz="quarter" idx="5"/>
          </p:nvPr>
        </p:nvSpPr>
        <p:spPr bwMode="auto">
          <a:xfrm>
            <a:off x="3958167" y="8819515"/>
            <a:ext cx="3026833" cy="464185"/>
          </a:xfrm>
          <a:prstGeom prst="rect">
            <a:avLst/>
          </a:prstGeom>
          <a:noFill/>
          <a:ln w="9525">
            <a:noFill/>
            <a:miter lim="800000"/>
            <a:headEnd/>
            <a:tailEnd/>
          </a:ln>
        </p:spPr>
        <p:txBody>
          <a:bodyPr vert="horz" wrap="square" lIns="92958" tIns="46479" rIns="92958" bIns="46479" numCol="1" anchor="b" anchorCtr="0" compatLnSpc="1">
            <a:prstTxWarp prst="textNoShape">
              <a:avLst/>
            </a:prstTxWarp>
          </a:bodyPr>
          <a:lstStyle>
            <a:lvl1pPr algn="r">
              <a:defRPr sz="1200"/>
            </a:lvl1pPr>
          </a:lstStyle>
          <a:p>
            <a:fld id="{8C865A49-EB5E-4903-ACE8-213423977F78}" type="slidenum">
              <a:rPr lang="en-US"/>
              <a:pPr/>
              <a:t>‹#›</a:t>
            </a:fld>
            <a:endParaRPr lang="en-US"/>
          </a:p>
        </p:txBody>
      </p:sp>
    </p:spTree>
    <p:extLst>
      <p:ext uri="{BB962C8B-B14F-4D97-AF65-F5344CB8AC3E}">
        <p14:creationId xmlns:p14="http://schemas.microsoft.com/office/powerpoint/2010/main" val="418698714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ＭＳ Ｐゴシック" pitchFamily="1"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1"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1"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1"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1"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cancer.org/cancer/ovarian-cancer/detection-diagnosis-staging/survival-rates.html"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paperpile.com/c/Qqjbv5/mhto" TargetMode="External"/><Relationship Id="rId3" Type="http://schemas.openxmlformats.org/officeDocument/2006/relationships/hyperlink" Target="https://paperpile.com/c/Qqjbv5/pgAx" TargetMode="External"/><Relationship Id="rId7" Type="http://schemas.openxmlformats.org/officeDocument/2006/relationships/hyperlink" Target="https://paperpile.com/c/Qqjbv5/pgAx"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paperpile.com/c/7hTK5I/CKcP2" TargetMode="External"/><Relationship Id="rId5" Type="http://schemas.openxmlformats.org/officeDocument/2006/relationships/hyperlink" Target="https://paperpile.com/c/7hTK5I/VYPs" TargetMode="External"/><Relationship Id="rId4" Type="http://schemas.openxmlformats.org/officeDocument/2006/relationships/hyperlink" Target="https://paperpile.com/c/Qqjbv5/mhto"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paperpile.com/c/Qqjbv5/mhto"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paperpile.com/c/Qqjbv5/o8YS" TargetMode="External"/><Relationship Id="rId5" Type="http://schemas.openxmlformats.org/officeDocument/2006/relationships/hyperlink" Target="https://paperpile.com/c/Qqjbv5/c4bl" TargetMode="External"/><Relationship Id="rId4" Type="http://schemas.openxmlformats.org/officeDocument/2006/relationships/hyperlink" Target="https://paperpile.com/c/Qqjbv5/pgAx"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Arial" charset="0"/>
              <a:ea typeface="ＭＳ Ｐゴシック" pitchFamily="1" charset="-128"/>
              <a:cs typeface="+mn-cs"/>
            </a:endParaRPr>
          </a:p>
        </p:txBody>
      </p:sp>
      <p:sp>
        <p:nvSpPr>
          <p:cNvPr id="4" name="Slide Number Placeholder 3"/>
          <p:cNvSpPr>
            <a:spLocks noGrp="1"/>
          </p:cNvSpPr>
          <p:nvPr>
            <p:ph type="sldNum" sz="quarter" idx="10"/>
          </p:nvPr>
        </p:nvSpPr>
        <p:spPr/>
        <p:txBody>
          <a:bodyPr/>
          <a:lstStyle/>
          <a:p>
            <a:fld id="{8C865A49-EB5E-4903-ACE8-213423977F78}" type="slidenum">
              <a:rPr lang="en-US" smtClean="0"/>
              <a:pPr/>
              <a:t>1</a:t>
            </a:fld>
            <a:endParaRPr lang="en-US"/>
          </a:p>
        </p:txBody>
      </p:sp>
    </p:spTree>
    <p:extLst>
      <p:ext uri="{BB962C8B-B14F-4D97-AF65-F5344CB8AC3E}">
        <p14:creationId xmlns:p14="http://schemas.microsoft.com/office/powerpoint/2010/main" val="20540486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core data structure was needed to</a:t>
            </a:r>
          </a:p>
          <a:p>
            <a:pPr lvl="0"/>
            <a:r>
              <a:rPr lang="en-US" sz="1200" kern="1200" dirty="0">
                <a:solidFill>
                  <a:schemeClr val="tx1"/>
                </a:solidFill>
                <a:effectLst/>
                <a:latin typeface="+mn-lt"/>
                <a:ea typeface="+mn-ea"/>
                <a:cs typeface="+mn-cs"/>
              </a:rPr>
              <a:t>* harmonize existing structures for different types of data,</a:t>
            </a:r>
          </a:p>
          <a:p>
            <a:pPr lvl="0"/>
            <a:r>
              <a:rPr lang="en-US" sz="1200" kern="1200" dirty="0">
                <a:solidFill>
                  <a:schemeClr val="tx1"/>
                </a:solidFill>
                <a:effectLst/>
                <a:latin typeface="+mn-lt"/>
                <a:ea typeface="+mn-ea"/>
                <a:cs typeface="+mn-cs"/>
              </a:rPr>
              <a:t>* relate assays with each other and clinical data</a:t>
            </a:r>
          </a:p>
          <a:p>
            <a:pPr lvl="0"/>
            <a:r>
              <a:rPr lang="en-US" sz="1200" kern="1200" dirty="0">
                <a:solidFill>
                  <a:schemeClr val="tx1"/>
                </a:solidFill>
                <a:effectLst/>
                <a:latin typeface="+mn-lt"/>
                <a:ea typeface="+mn-ea"/>
                <a:cs typeface="+mn-cs"/>
              </a:rPr>
              <a:t>* handle the reality that such experiments are often incomplete and missing observations on some assays, and also may contain replicates, time series, or matched normal,</a:t>
            </a:r>
          </a:p>
          <a:p>
            <a:pPr lvl="0"/>
            <a:r>
              <a:rPr lang="en-US" sz="1200" kern="1200" dirty="0">
                <a:solidFill>
                  <a:schemeClr val="tx1"/>
                </a:solidFill>
                <a:effectLst/>
                <a:latin typeface="+mn-lt"/>
                <a:ea typeface="+mn-ea"/>
                <a:cs typeface="+mn-cs"/>
              </a:rPr>
              <a:t>* accommodate data that are indexed by IDs such as genes and data indexed by genomic ranges,</a:t>
            </a:r>
          </a:p>
          <a:p>
            <a:pPr lvl="0"/>
            <a:r>
              <a:rPr lang="en-US" sz="1200" kern="1200" dirty="0">
                <a:solidFill>
                  <a:schemeClr val="tx1"/>
                </a:solidFill>
                <a:effectLst/>
                <a:latin typeface="+mn-lt"/>
                <a:ea typeface="+mn-ea"/>
                <a:cs typeface="+mn-cs"/>
              </a:rPr>
              <a:t>* and support on-disk representations for big data</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CFDF6F9E-104F-8D44-916B-293655508415}" type="slidenum">
              <a:rPr lang="en-US" smtClean="0"/>
              <a:t>26</a:t>
            </a:fld>
            <a:endParaRPr lang="en-US"/>
          </a:p>
        </p:txBody>
      </p:sp>
    </p:spTree>
    <p:extLst>
      <p:ext uri="{BB962C8B-B14F-4D97-AF65-F5344CB8AC3E}">
        <p14:creationId xmlns:p14="http://schemas.microsoft.com/office/powerpoint/2010/main" val="2659838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help those wanting to analyze TCGA data, we’ve constructed </a:t>
            </a:r>
            <a:r>
              <a:rPr lang="en-US" sz="1200" kern="1200" dirty="0" err="1">
                <a:solidFill>
                  <a:schemeClr val="tx1"/>
                </a:solidFill>
                <a:effectLst/>
                <a:latin typeface="+mn-lt"/>
                <a:ea typeface="+mn-ea"/>
                <a:cs typeface="+mn-cs"/>
              </a:rPr>
              <a:t>MultiAssayExperiments</a:t>
            </a:r>
            <a:r>
              <a:rPr lang="en-US" sz="1200" kern="1200" dirty="0">
                <a:solidFill>
                  <a:schemeClr val="tx1"/>
                </a:solidFill>
                <a:effectLst/>
                <a:latin typeface="+mn-lt"/>
                <a:ea typeface="+mn-ea"/>
                <a:cs typeface="+mn-cs"/>
              </a:rPr>
              <a:t> for 33 cancer types. Each cancer type is represented by a single object containing all the most commonly used, unrestricted data. These objects are immediately usable, even on most laptops, with the API shown on the previous page.</a:t>
            </a:r>
            <a:r>
              <a:rPr lang="en-US" dirty="0">
                <a:effectLst/>
              </a:rPr>
              <a:t> </a:t>
            </a:r>
            <a:endParaRPr lang="en-US" dirty="0"/>
          </a:p>
        </p:txBody>
      </p:sp>
      <p:sp>
        <p:nvSpPr>
          <p:cNvPr id="4" name="Slide Number Placeholder 3"/>
          <p:cNvSpPr>
            <a:spLocks noGrp="1"/>
          </p:cNvSpPr>
          <p:nvPr>
            <p:ph type="sldNum" sz="quarter" idx="10"/>
          </p:nvPr>
        </p:nvSpPr>
        <p:spPr/>
        <p:txBody>
          <a:bodyPr/>
          <a:lstStyle/>
          <a:p>
            <a:fld id="{CFDF6F9E-104F-8D44-916B-293655508415}" type="slidenum">
              <a:rPr lang="en-US" smtClean="0"/>
              <a:t>27</a:t>
            </a:fld>
            <a:endParaRPr lang="en-US"/>
          </a:p>
        </p:txBody>
      </p:sp>
    </p:spTree>
    <p:extLst>
      <p:ext uri="{BB962C8B-B14F-4D97-AF65-F5344CB8AC3E}">
        <p14:creationId xmlns:p14="http://schemas.microsoft.com/office/powerpoint/2010/main" val="747433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idx="2"/>
          </p:nvPr>
        </p:nvSpPr>
        <p:spPr>
          <a:xfrm>
            <a:off x="1143000" y="685800"/>
            <a:ext cx="4572000" cy="3429000"/>
          </a:xfrm>
          <a:prstGeom prst="rect">
            <a:avLst/>
          </a:prstGeom>
          <a:noFill/>
          <a:ln w="12700">
            <a:miter lim="800000"/>
          </a:ln>
        </p:spPr>
      </p:sp>
      <p:sp>
        <p:nvSpPr>
          <p:cNvPr id="6147" name="Notes Placeholder 2"/>
          <p:cNvSpPr>
            <a:spLocks noGrp="1"/>
          </p:cNvSpPr>
          <p:nvPr>
            <p:ph type="body" idx="3"/>
          </p:nvPr>
        </p:nvSpPr>
        <p:spPr>
          <a:xfrm>
            <a:off x="685800" y="4343400"/>
            <a:ext cx="5486400" cy="4114800"/>
          </a:xfrm>
          <a:prstGeom prst="rect">
            <a:avLst/>
          </a:prstGeom>
          <a:noFill/>
          <a:ln>
            <a:miter lim="800000"/>
          </a:ln>
        </p:spPr>
        <p:txBody>
          <a:bodyPr vert="horz" wrap="square" lIns="91440" tIns="45720" rIns="91440" bIns="45720" anchor="t" anchorCtr="0">
            <a:noAutofit/>
          </a:bodyPr>
          <a:lstStyle>
            <a:lvl1pPr marL="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1pPr>
            <a:lvl2pPr marL="4572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2pPr>
            <a:lvl3pPr marL="9144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3pPr>
            <a:lvl4pPr marL="13716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4pPr>
            <a:lvl5pPr marL="18288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5pPr>
          </a:lstStyle>
          <a:p>
            <a:pPr marL="0" lvl="0" indent="0"/>
            <a:r>
              <a:rPr lang="en-US" altLang="en-US" b="1">
                <a:latin typeface="Arial"/>
                <a:ea typeface="Arial"/>
              </a:rPr>
              <a:t>Fig. 1. </a:t>
            </a:r>
            <a:r>
              <a:rPr lang="en-US" altLang="en-US">
                <a:latin typeface="Arial"/>
                <a:ea typeface="Arial"/>
              </a:rPr>
              <a:t>(A) The CNVRanger package imports CNV calls from a simple file format into R, and stores them in dedicated Bioconductor data structures, and (B) implements three frequently used approaches for summarizing CNV calls across a population: (i) the CNVRuler procedure that trims region margins based on regional density (Kim et al., 2012), (ii) the RO procedure that requires sufficient mutual overlap between calls (Conrad et al., 2010), and (iii) the GISTIC procedure that identifies recurrent CNV regions (Beroukhim et al., 2007). (C)CNVRanger builds on regioneR (Gel et al., 2015) for overlap analysis of CNVs with functional genomic regions, (D) implements RNA-seq expression Quantitative Trait Loci analysis for CNVs by interfacing with edgeR (Robinson et al., 2010), and (E) interfaces with PLINK (Purcell et al., 2007) for traditional genome-wide association studies (GWAS) between CNVs and quantitative phenotypes 
</a:t>
            </a:r>
          </a:p>
          <a:p>
            <a:pPr marL="0" lvl="0" indent="0"/>
            <a:r>
              <a:rPr lang="en-US" altLang="en-US">
                <a:latin typeface="Arial"/>
                <a:ea typeface="Arial"/>
              </a:rPr>
              <a:t>Unless provided in the caption above, the following copyright applies to the content of this slide: © The Author(s) 2019. Published by Oxford University Press.This is an Open Access article distributed under the terms of the Creative Commons Attribution License (http://creativecommons.org/licenses/by/4.0/), which permits unrestricted reuse, distribution, and reproduction in any medium, provided the original work is properly cited.</a:t>
            </a:r>
          </a:p>
        </p:txBody>
      </p:sp>
      <p:sp>
        <p:nvSpPr>
          <p:cNvPr id="6148" name="Slide Number Placeholder 3"/>
          <p:cNvSpPr>
            <a:spLocks noGrp="1"/>
          </p:cNvSpPr>
          <p:nvPr>
            <p:ph type="sldNum"/>
          </p:nvPr>
        </p:nvSpPr>
        <p:spPr>
          <a:xfrm>
            <a:off x="3884612" y="8685212"/>
            <a:ext cx="2971800" cy="457200"/>
          </a:xfrm>
          <a:prstGeom prst="rect">
            <a:avLst/>
          </a:prstGeom>
          <a:noFill/>
          <a:ln>
            <a:noFill/>
            <a:miter lim="800000"/>
          </a:ln>
        </p:spPr>
        <p:txBody>
          <a:bodyPr anchor="b"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a:ea typeface="ＭＳ Ｐゴシック" pitchFamily="34" charset="-128"/>
              </a:defRPr>
            </a:lvl5pPr>
          </a:lstStyle>
          <a:p>
            <a:pPr marL="0" lvl="0" indent="0" algn="r" eaLnBrk="1" hangingPunct="1"/>
            <a:fld id="{C87BCFE5-917F-4B69-8873-96B07419F3D6}" type="slidenum">
              <a:rPr lang="en-US" altLang="en-US" sz="1200"/>
              <a:t>29</a:t>
            </a:fld>
            <a:endParaRPr lang="en-US" altLang="en-US" sz="1200"/>
          </a:p>
        </p:txBody>
      </p:sp>
    </p:spTree>
    <p:extLst>
      <p:ext uri="{BB962C8B-B14F-4D97-AF65-F5344CB8AC3E}">
        <p14:creationId xmlns:p14="http://schemas.microsoft.com/office/powerpoint/2010/main" val="3173767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DF6F9E-104F-8D44-916B-293655508415}" type="slidenum">
              <a:rPr lang="en-US" smtClean="0"/>
              <a:t>30</a:t>
            </a:fld>
            <a:endParaRPr lang="en-US"/>
          </a:p>
        </p:txBody>
      </p:sp>
    </p:spTree>
    <p:extLst>
      <p:ext uri="{BB962C8B-B14F-4D97-AF65-F5344CB8AC3E}">
        <p14:creationId xmlns:p14="http://schemas.microsoft.com/office/powerpoint/2010/main" val="188253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upload.wikimedia.org</a:t>
            </a:r>
            <a:r>
              <a:rPr lang="en-US" dirty="0"/>
              <a:t>/</a:t>
            </a:r>
            <a:r>
              <a:rPr lang="en-US" dirty="0" err="1"/>
              <a:t>wikipedia</a:t>
            </a:r>
            <a:r>
              <a:rPr lang="en-US" dirty="0"/>
              <a:t>/commons/thumb/7/7e/</a:t>
            </a:r>
            <a:r>
              <a:rPr lang="en-US" dirty="0" err="1"/>
              <a:t>Funnel_Mech.svg</a:t>
            </a:r>
            <a:r>
              <a:rPr lang="en-US" dirty="0"/>
              <a:t>/667px-Funnel_Mech.svg.png</a:t>
            </a:r>
          </a:p>
          <a:p>
            <a:r>
              <a:rPr lang="en-US" dirty="0"/>
              <a:t>https://</a:t>
            </a:r>
            <a:r>
              <a:rPr lang="en-US" dirty="0" err="1"/>
              <a:t>pixabay.com</a:t>
            </a:r>
            <a:r>
              <a:rPr lang="en-US" dirty="0"/>
              <a:t>/</a:t>
            </a:r>
            <a:r>
              <a:rPr lang="en-US" dirty="0" err="1"/>
              <a:t>en</a:t>
            </a:r>
            <a:r>
              <a:rPr lang="en-US" dirty="0"/>
              <a:t>/cheering-happy-jumping-people-297419/</a:t>
            </a:r>
          </a:p>
        </p:txBody>
      </p:sp>
      <p:sp>
        <p:nvSpPr>
          <p:cNvPr id="4" name="Slide Number Placeholder 3"/>
          <p:cNvSpPr>
            <a:spLocks noGrp="1"/>
          </p:cNvSpPr>
          <p:nvPr>
            <p:ph type="sldNum" sz="quarter" idx="10"/>
          </p:nvPr>
        </p:nvSpPr>
        <p:spPr/>
        <p:txBody>
          <a:bodyPr/>
          <a:lstStyle/>
          <a:p>
            <a:fld id="{CFDF6F9E-104F-8D44-916B-293655508415}" type="slidenum">
              <a:rPr lang="en-US" smtClean="0"/>
              <a:t>32</a:t>
            </a:fld>
            <a:endParaRPr lang="en-US"/>
          </a:p>
        </p:txBody>
      </p:sp>
    </p:spTree>
    <p:extLst>
      <p:ext uri="{BB962C8B-B14F-4D97-AF65-F5344CB8AC3E}">
        <p14:creationId xmlns:p14="http://schemas.microsoft.com/office/powerpoint/2010/main" val="35485024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 Jin </a:t>
            </a:r>
            <a:r>
              <a:rPr lang="en-US" dirty="0" err="1"/>
              <a:t>Xu</a:t>
            </a:r>
            <a:r>
              <a:rPr lang="en-US" baseline="0" dirty="0"/>
              <a:t> from East China Normal University, Shanghai</a:t>
            </a:r>
          </a:p>
          <a:p>
            <a:endParaRPr lang="en-US" dirty="0"/>
          </a:p>
        </p:txBody>
      </p:sp>
      <p:sp>
        <p:nvSpPr>
          <p:cNvPr id="4" name="Slide Number Placeholder 3"/>
          <p:cNvSpPr>
            <a:spLocks noGrp="1"/>
          </p:cNvSpPr>
          <p:nvPr>
            <p:ph type="sldNum" sz="quarter" idx="10"/>
          </p:nvPr>
        </p:nvSpPr>
        <p:spPr/>
        <p:txBody>
          <a:bodyPr/>
          <a:lstStyle/>
          <a:p>
            <a:fld id="{8C865A49-EB5E-4903-ACE8-213423977F78}" type="slidenum">
              <a:rPr lang="en-US" smtClean="0"/>
              <a:pPr/>
              <a:t>34</a:t>
            </a:fld>
            <a:endParaRPr lang="en-US"/>
          </a:p>
        </p:txBody>
      </p:sp>
    </p:spTree>
    <p:extLst>
      <p:ext uri="{BB962C8B-B14F-4D97-AF65-F5344CB8AC3E}">
        <p14:creationId xmlns:p14="http://schemas.microsoft.com/office/powerpoint/2010/main" val="7100356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MultiAssayExperiment addresses these challenges by relating a table of information about subjects, say clinical and pathological data, to a series of genomic data sets of arbitrary shape and even non-tabular data, via a map or a network relating these. This sounds complex and it can be, but from the analyst’s perspective, there is an API that will be familiar to users of R, and that abstracts this complexity from the user. Constructing, accessing, </a:t>
            </a:r>
            <a:r>
              <a:rPr lang="en-US" sz="1200" kern="1200" dirty="0" err="1">
                <a:solidFill>
                  <a:schemeClr val="tx1"/>
                </a:solidFill>
                <a:effectLst/>
                <a:latin typeface="+mn-lt"/>
                <a:ea typeface="+mn-ea"/>
                <a:cs typeface="+mn-cs"/>
              </a:rPr>
              <a:t>subsetting</a:t>
            </a:r>
            <a:r>
              <a:rPr lang="en-US" sz="1200" kern="1200" dirty="0">
                <a:solidFill>
                  <a:schemeClr val="tx1"/>
                </a:solidFill>
                <a:effectLst/>
                <a:latin typeface="+mn-lt"/>
                <a:ea typeface="+mn-ea"/>
                <a:cs typeface="+mn-cs"/>
              </a:rPr>
              <a:t>, data management or manipulation, and combining and reshaping into forms usable by standard tools become straightforward.</a:t>
            </a:r>
          </a:p>
          <a:p>
            <a:endParaRPr lang="en-US" sz="346"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3B3BF71-CA02-4BF9-8A62-66B85B9CEA50}" type="slidenum">
              <a:rPr lang="en-US" smtClean="0"/>
              <a:t>41</a:t>
            </a:fld>
            <a:endParaRPr lang="en-US"/>
          </a:p>
        </p:txBody>
      </p:sp>
    </p:spTree>
    <p:extLst>
      <p:ext uri="{BB962C8B-B14F-4D97-AF65-F5344CB8AC3E}">
        <p14:creationId xmlns:p14="http://schemas.microsoft.com/office/powerpoint/2010/main" val="33284393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164207E-AF3A-43A0-B220-F1A4ED21AC70}" type="slidenum">
              <a:rPr lang="en-GB" smtClean="0"/>
              <a:t>43</a:t>
            </a:fld>
            <a:endParaRPr lang="en-GB"/>
          </a:p>
        </p:txBody>
      </p:sp>
    </p:spTree>
    <p:extLst>
      <p:ext uri="{BB962C8B-B14F-4D97-AF65-F5344CB8AC3E}">
        <p14:creationId xmlns:p14="http://schemas.microsoft.com/office/powerpoint/2010/main" val="3523415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Ovarian cancer is a major cause of mortality, and improvements in prognosis have lagged other cancers. One reason for this is that a majority of patients present with late-stage, high-grade, serous histology – this is a high-risk group with &lt;50% 5-year survival, with little available from a clinical perspective to further refine prognosis. </a:t>
            </a:r>
          </a:p>
          <a:p>
            <a:endParaRPr lang="en-US" baseline="0" dirty="0"/>
          </a:p>
          <a:p>
            <a:pPr fontAlgn="t"/>
            <a:r>
              <a:rPr lang="en-US" baseline="0" dirty="0"/>
              <a:t>Current 2020 5-year survival “</a:t>
            </a:r>
            <a:r>
              <a:rPr lang="en-US" sz="1200" kern="1200" dirty="0">
                <a:solidFill>
                  <a:schemeClr val="tx1"/>
                </a:solidFill>
                <a:effectLst/>
                <a:latin typeface="Arial" charset="0"/>
                <a:ea typeface="ＭＳ Ｐゴシック" pitchFamily="1" charset="-128"/>
                <a:cs typeface="+mn-cs"/>
              </a:rPr>
              <a:t>All SEER stages combined” for patients diagnosed 2009 – 2015 (</a:t>
            </a:r>
            <a:r>
              <a:rPr lang="en-US" dirty="0">
                <a:hlinkClick r:id="rId3"/>
              </a:rPr>
              <a:t>https://www.cancer.org/cancer/ovarian-cancer/detection-diagnosis-staging/survival-rates.html</a:t>
            </a:r>
            <a:r>
              <a:rPr lang="en-US" dirty="0"/>
              <a:t>): 47%</a:t>
            </a:r>
            <a:endParaRPr lang="en-US" sz="1200" kern="1200" dirty="0">
              <a:solidFill>
                <a:schemeClr val="tx1"/>
              </a:solidFill>
              <a:effectLst/>
              <a:latin typeface="Arial" charset="0"/>
              <a:ea typeface="ＭＳ Ｐゴシック" pitchFamily="1" charset="-128"/>
              <a:cs typeface="+mn-cs"/>
            </a:endParaRPr>
          </a:p>
        </p:txBody>
      </p:sp>
      <p:sp>
        <p:nvSpPr>
          <p:cNvPr id="4" name="Slide Number Placeholder 3"/>
          <p:cNvSpPr>
            <a:spLocks noGrp="1"/>
          </p:cNvSpPr>
          <p:nvPr>
            <p:ph type="sldNum" sz="quarter" idx="10"/>
          </p:nvPr>
        </p:nvSpPr>
        <p:spPr/>
        <p:txBody>
          <a:bodyPr/>
          <a:lstStyle/>
          <a:p>
            <a:fld id="{8C865A49-EB5E-4903-ACE8-213423977F78}" type="slidenum">
              <a:rPr lang="en-US" smtClean="0"/>
              <a:pPr/>
              <a:t>3</a:t>
            </a:fld>
            <a:endParaRPr lang="en-US"/>
          </a:p>
        </p:txBody>
      </p:sp>
    </p:spTree>
    <p:extLst>
      <p:ext uri="{BB962C8B-B14F-4D97-AF65-F5344CB8AC3E}">
        <p14:creationId xmlns:p14="http://schemas.microsoft.com/office/powerpoint/2010/main" val="2187005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ＭＳ Ｐゴシック" pitchFamily="1" charset="-128"/>
              <a:cs typeface="+mn-cs"/>
            </a:endParaRPr>
          </a:p>
        </p:txBody>
      </p:sp>
      <p:sp>
        <p:nvSpPr>
          <p:cNvPr id="4" name="Slide Number Placeholder 3"/>
          <p:cNvSpPr>
            <a:spLocks noGrp="1"/>
          </p:cNvSpPr>
          <p:nvPr>
            <p:ph type="sldNum" sz="quarter" idx="10"/>
          </p:nvPr>
        </p:nvSpPr>
        <p:spPr/>
        <p:txBody>
          <a:bodyPr/>
          <a:lstStyle/>
          <a:p>
            <a:fld id="{8C865A49-EB5E-4903-ACE8-213423977F78}" type="slidenum">
              <a:rPr lang="en-US" smtClean="0"/>
              <a:pPr/>
              <a:t>5</a:t>
            </a:fld>
            <a:endParaRPr lang="en-US"/>
          </a:p>
        </p:txBody>
      </p:sp>
    </p:spTree>
    <p:extLst>
      <p:ext uri="{BB962C8B-B14F-4D97-AF65-F5344CB8AC3E}">
        <p14:creationId xmlns:p14="http://schemas.microsoft.com/office/powerpoint/2010/main" val="940988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a:t>
            </a:r>
            <a:r>
              <a:rPr lang="en-US" baseline="0" dirty="0"/>
              <a:t> standard meta-analysis approach to summarize the performance of each model across all non-training datasets, shown here with 95% confidence intervals.  The vertical hashes show how the summary estimate changes if you exclude validation datasets used by the signature’s authors for validation, which is an interesting story that I won’t get into.</a:t>
            </a:r>
          </a:p>
          <a:p>
            <a:endParaRPr lang="en-US" baseline="0" dirty="0"/>
          </a:p>
          <a:p>
            <a:r>
              <a:rPr lang="en-US" dirty="0"/>
              <a:t>Meta-analysis uses a standard fixed-effects model, which is just a weighted average</a:t>
            </a:r>
            <a:r>
              <a:rPr lang="en-US" baseline="0" dirty="0"/>
              <a:t> of the C-Index from each study, weighted by the size of the confidence interval in each study.  Fixed-effects assumption of homogeneity was not violated.</a:t>
            </a:r>
            <a:endParaRPr lang="en-US" dirty="0"/>
          </a:p>
        </p:txBody>
      </p:sp>
      <p:sp>
        <p:nvSpPr>
          <p:cNvPr id="4" name="Slide Number Placeholder 3"/>
          <p:cNvSpPr>
            <a:spLocks noGrp="1"/>
          </p:cNvSpPr>
          <p:nvPr>
            <p:ph type="sldNum" sz="quarter" idx="10"/>
          </p:nvPr>
        </p:nvSpPr>
        <p:spPr/>
        <p:txBody>
          <a:bodyPr/>
          <a:lstStyle/>
          <a:p>
            <a:fld id="{8C865A49-EB5E-4903-ACE8-213423977F78}" type="slidenum">
              <a:rPr lang="en-US" smtClean="0"/>
              <a:pPr/>
              <a:t>6</a:t>
            </a:fld>
            <a:endParaRPr lang="en-US"/>
          </a:p>
        </p:txBody>
      </p:sp>
    </p:spTree>
    <p:extLst>
      <p:ext uri="{BB962C8B-B14F-4D97-AF65-F5344CB8AC3E}">
        <p14:creationId xmlns:p14="http://schemas.microsoft.com/office/powerpoint/2010/main" val="926929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1" kern="1200" dirty="0">
                    <a:solidFill>
                      <a:schemeClr val="tx1"/>
                    </a:solidFill>
                    <a:effectLst/>
                    <a:latin typeface="Arial" charset="0"/>
                    <a:ea typeface="ＭＳ Ｐゴシック" pitchFamily="1" charset="-128"/>
                    <a:cs typeface="+mn-cs"/>
                  </a:rPr>
                  <a:t>Figure 4: Single cell subtyping.</a:t>
                </a:r>
                <a:r>
                  <a:rPr lang="en-US" sz="1200" kern="1200" dirty="0">
                    <a:solidFill>
                      <a:schemeClr val="tx1"/>
                    </a:solidFill>
                    <a:effectLst/>
                    <a:latin typeface="Arial" charset="0"/>
                    <a:ea typeface="ＭＳ Ｐゴシック" pitchFamily="1" charset="-128"/>
                    <a:cs typeface="+mn-cs"/>
                  </a:rPr>
                  <a:t> </a:t>
                </a:r>
                <a:r>
                  <a:rPr lang="en-US" sz="1200" b="1" kern="1200" dirty="0">
                    <a:solidFill>
                      <a:schemeClr val="tx1"/>
                    </a:solidFill>
                    <a:effectLst/>
                    <a:latin typeface="Arial" charset="0"/>
                    <a:ea typeface="ＭＳ Ｐゴシック" pitchFamily="1" charset="-128"/>
                    <a:cs typeface="+mn-cs"/>
                  </a:rPr>
                  <a:t>(A)</a:t>
                </a:r>
                <a:r>
                  <a:rPr lang="en-US" sz="1200" kern="1200" dirty="0">
                    <a:solidFill>
                      <a:schemeClr val="tx1"/>
                    </a:solidFill>
                    <a:effectLst/>
                    <a:latin typeface="Arial" charset="0"/>
                    <a:ea typeface="ＭＳ Ｐゴシック" pitchFamily="1" charset="-128"/>
                    <a:cs typeface="+mn-cs"/>
                  </a:rPr>
                  <a:t> shows resulting subtype calls when applying the consensusOV</a:t>
                </a:r>
                <a:r>
                  <a:rPr lang="en-US" sz="1200" u="none" strike="noStrike" kern="1200" baseline="30000" dirty="0">
                    <a:solidFill>
                      <a:schemeClr val="tx1"/>
                    </a:solidFill>
                    <a:effectLst/>
                    <a:latin typeface="Arial" charset="0"/>
                    <a:ea typeface="ＭＳ Ｐゴシック" pitchFamily="1" charset="-128"/>
                    <a:cs typeface="+mn-cs"/>
                    <a:hlinkClick r:id="rId3"/>
                  </a:rPr>
                  <a:t>8</a:t>
                </a:r>
                <a:r>
                  <a:rPr lang="en-US" sz="1200" kern="1200" dirty="0">
                    <a:solidFill>
                      <a:schemeClr val="tx1"/>
                    </a:solidFill>
                    <a:effectLst/>
                    <a:latin typeface="Arial" charset="0"/>
                    <a:ea typeface="ＭＳ Ｐゴシック" pitchFamily="1" charset="-128"/>
                    <a:cs typeface="+mn-cs"/>
                  </a:rPr>
                  <a:t> classifier to TCGA HGS ovarian tumors for which transcriptomic quantification was available via microarray (</a:t>
                </a:r>
                <a14:m>
                  <m:oMath xmlns:m="http://schemas.openxmlformats.org/officeDocument/2006/math">
                    <m:r>
                      <a:rPr lang="en-US" sz="1200" i="1" kern="1200">
                        <a:solidFill>
                          <a:schemeClr val="tx1"/>
                        </a:solidFill>
                        <a:effectLst/>
                        <a:latin typeface="Cambria Math" panose="02040503050406030204" pitchFamily="18" charset="0"/>
                        <a:ea typeface="ＭＳ Ｐゴシック" pitchFamily="1" charset="-128"/>
                        <a:cs typeface="+mn-cs"/>
                      </a:rPr>
                      <m:t>𝑥</m:t>
                    </m:r>
                  </m:oMath>
                </a14:m>
                <a:r>
                  <a:rPr lang="en-US" sz="1200" kern="1200" dirty="0">
                    <a:solidFill>
                      <a:schemeClr val="tx1"/>
                    </a:solidFill>
                    <a:effectLst/>
                    <a:latin typeface="Arial" charset="0"/>
                    <a:ea typeface="ＭＳ Ｐゴシック" pitchFamily="1" charset="-128"/>
                    <a:cs typeface="+mn-cs"/>
                  </a:rPr>
                  <a:t>-axis) and RNA-</a:t>
                </a:r>
                <a:r>
                  <a:rPr lang="en-US" sz="1200" kern="1200" dirty="0" err="1">
                    <a:solidFill>
                      <a:schemeClr val="tx1"/>
                    </a:solidFill>
                    <a:effectLst/>
                    <a:latin typeface="Arial" charset="0"/>
                    <a:ea typeface="ＭＳ Ｐゴシック" pitchFamily="1" charset="-128"/>
                    <a:cs typeface="+mn-cs"/>
                  </a:rPr>
                  <a:t>seq</a:t>
                </a:r>
                <a:r>
                  <a:rPr lang="en-US" sz="1200" kern="1200" dirty="0">
                    <a:solidFill>
                      <a:schemeClr val="tx1"/>
                    </a:solidFill>
                    <a:effectLst/>
                    <a:latin typeface="Arial" charset="0"/>
                    <a:ea typeface="ＭＳ Ｐゴシック" pitchFamily="1" charset="-128"/>
                    <a:cs typeface="+mn-cs"/>
                  </a:rPr>
                  <a:t> (</a:t>
                </a:r>
                <a14:m>
                  <m:oMath xmlns:m="http://schemas.openxmlformats.org/officeDocument/2006/math">
                    <m:r>
                      <a:rPr lang="en-US" sz="1200" i="1" kern="1200">
                        <a:solidFill>
                          <a:schemeClr val="tx1"/>
                        </a:solidFill>
                        <a:effectLst/>
                        <a:latin typeface="Cambria Math" panose="02040503050406030204" pitchFamily="18" charset="0"/>
                        <a:ea typeface="ＭＳ Ｐゴシック" pitchFamily="1" charset="-128"/>
                        <a:cs typeface="+mn-cs"/>
                      </a:rPr>
                      <m:t>𝑦</m:t>
                    </m:r>
                  </m:oMath>
                </a14:m>
                <a:r>
                  <a:rPr lang="en-US" sz="1200" kern="1200" dirty="0">
                    <a:solidFill>
                      <a:schemeClr val="tx1"/>
                    </a:solidFill>
                    <a:effectLst/>
                    <a:latin typeface="Arial" charset="0"/>
                    <a:ea typeface="ＭＳ Ｐゴシック" pitchFamily="1" charset="-128"/>
                    <a:cs typeface="+mn-cs"/>
                  </a:rPr>
                  <a:t>-axis). Concordance of subtype calls is shown for all tumors (top 100%, left panel) and the top 75% based on margin scores (right panel). The boxplots in </a:t>
                </a:r>
                <a:r>
                  <a:rPr lang="en-US" sz="1200" b="1" kern="1200" dirty="0">
                    <a:solidFill>
                      <a:schemeClr val="tx1"/>
                    </a:solidFill>
                    <a:effectLst/>
                    <a:latin typeface="Arial" charset="0"/>
                    <a:ea typeface="ＭＳ Ｐゴシック" pitchFamily="1" charset="-128"/>
                    <a:cs typeface="+mn-cs"/>
                  </a:rPr>
                  <a:t>(B)</a:t>
                </a:r>
                <a:r>
                  <a:rPr lang="en-US" sz="1200" kern="1200" dirty="0">
                    <a:solidFill>
                      <a:schemeClr val="tx1"/>
                    </a:solidFill>
                    <a:effectLst/>
                    <a:latin typeface="Arial" charset="0"/>
                    <a:ea typeface="ＭＳ Ｐゴシック" pitchFamily="1" charset="-128"/>
                    <a:cs typeface="+mn-cs"/>
                  </a:rPr>
                  <a:t> show margin score distributions of the subtype classification on 66 single cells (red) from </a:t>
                </a:r>
                <a:r>
                  <a:rPr lang="en-US" sz="1200" kern="1200" dirty="0" err="1">
                    <a:solidFill>
                      <a:schemeClr val="tx1"/>
                    </a:solidFill>
                    <a:effectLst/>
                    <a:latin typeface="Arial" charset="0"/>
                    <a:ea typeface="ＭＳ Ｐゴシック" pitchFamily="1" charset="-128"/>
                    <a:cs typeface="+mn-cs"/>
                  </a:rPr>
                  <a:t>Winterhoff</a:t>
                </a:r>
                <a:r>
                  <a:rPr lang="en-US" sz="1200" kern="1200" dirty="0">
                    <a:solidFill>
                      <a:schemeClr val="tx1"/>
                    </a:solidFill>
                    <a:effectLst/>
                    <a:latin typeface="Arial" charset="0"/>
                    <a:ea typeface="ＭＳ Ｐゴシック" pitchFamily="1" charset="-128"/>
                    <a:cs typeface="+mn-cs"/>
                  </a:rPr>
                  <a:t> et al.</a:t>
                </a:r>
                <a:r>
                  <a:rPr lang="en-US" sz="1200" u="none" strike="noStrike" kern="1200" baseline="30000" dirty="0">
                    <a:solidFill>
                      <a:schemeClr val="tx1"/>
                    </a:solidFill>
                    <a:effectLst/>
                    <a:latin typeface="Arial" charset="0"/>
                    <a:ea typeface="ＭＳ Ｐゴシック" pitchFamily="1" charset="-128"/>
                    <a:cs typeface="+mn-cs"/>
                    <a:hlinkClick r:id="rId4"/>
                  </a:rPr>
                  <a:t>22</a:t>
                </a:r>
                <a:r>
                  <a:rPr lang="en-US" sz="1200" kern="1200" dirty="0">
                    <a:solidFill>
                      <a:schemeClr val="tx1"/>
                    </a:solidFill>
                    <a:effectLst/>
                    <a:latin typeface="Arial" charset="0"/>
                    <a:ea typeface="ＭＳ Ｐゴシック" pitchFamily="1" charset="-128"/>
                    <a:cs typeface="+mn-cs"/>
                  </a:rPr>
                  <a:t> as compared to the TCGA bulk classifications (blue) analyzed in </a:t>
                </a:r>
                <a:r>
                  <a:rPr lang="en-US" sz="1200" b="1" kern="1200" dirty="0">
                    <a:solidFill>
                      <a:schemeClr val="tx1"/>
                    </a:solidFill>
                    <a:effectLst/>
                    <a:latin typeface="Arial" charset="0"/>
                    <a:ea typeface="ＭＳ Ｐゴシック" pitchFamily="1" charset="-128"/>
                    <a:cs typeface="+mn-cs"/>
                  </a:rPr>
                  <a:t>(A)</a:t>
                </a:r>
                <a:r>
                  <a:rPr lang="en-US" sz="1200" kern="1200" dirty="0">
                    <a:solidFill>
                      <a:schemeClr val="tx1"/>
                    </a:solidFill>
                    <a:effectLst/>
                    <a:latin typeface="Arial" charset="0"/>
                    <a:ea typeface="ＭＳ Ｐゴシック" pitchFamily="1" charset="-128"/>
                    <a:cs typeface="+mn-cs"/>
                  </a:rPr>
                  <a:t>. Single cell margins are shown when using the default 100-gene signature of the consensus classifier (</a:t>
                </a:r>
                <a:r>
                  <a:rPr lang="en-US" sz="1200" i="1" kern="1200" dirty="0">
                    <a:solidFill>
                      <a:schemeClr val="tx1"/>
                    </a:solidFill>
                    <a:effectLst/>
                    <a:latin typeface="Arial" charset="0"/>
                    <a:ea typeface="ＭＳ Ｐゴシック" pitchFamily="1" charset="-128"/>
                    <a:cs typeface="+mn-cs"/>
                  </a:rPr>
                  <a:t>scRNAseq100</a:t>
                </a:r>
                <a:r>
                  <a:rPr lang="en-US" sz="1200" kern="1200" dirty="0">
                    <a:solidFill>
                      <a:schemeClr val="tx1"/>
                    </a:solidFill>
                    <a:effectLst/>
                    <a:latin typeface="Arial" charset="0"/>
                    <a:ea typeface="ＭＳ Ｐゴシック" pitchFamily="1" charset="-128"/>
                    <a:cs typeface="+mn-cs"/>
                  </a:rPr>
                  <a:t>, detailed in </a:t>
                </a:r>
                <a:r>
                  <a:rPr lang="en-US" sz="1200" b="1" kern="1200" dirty="0">
                    <a:solidFill>
                      <a:schemeClr val="tx1"/>
                    </a:solidFill>
                    <a:effectLst/>
                    <a:latin typeface="Arial" charset="0"/>
                    <a:ea typeface="ＭＳ Ｐゴシック" pitchFamily="1" charset="-128"/>
                    <a:cs typeface="+mn-cs"/>
                  </a:rPr>
                  <a:t>(C)</a:t>
                </a:r>
                <a:r>
                  <a:rPr lang="en-US" sz="1200" kern="1200" dirty="0">
                    <a:solidFill>
                      <a:schemeClr val="tx1"/>
                    </a:solidFill>
                    <a:effectLst/>
                    <a:latin typeface="Arial" charset="0"/>
                    <a:ea typeface="ＭＳ Ｐゴシック" pitchFamily="1" charset="-128"/>
                    <a:cs typeface="+mn-cs"/>
                  </a:rPr>
                  <a:t>) and the extended 800-gene signature (</a:t>
                </a:r>
                <a:r>
                  <a:rPr lang="en-US" sz="1200" i="1" kern="1200" dirty="0">
                    <a:solidFill>
                      <a:schemeClr val="tx1"/>
                    </a:solidFill>
                    <a:effectLst/>
                    <a:latin typeface="Arial" charset="0"/>
                    <a:ea typeface="ＭＳ Ｐゴシック" pitchFamily="1" charset="-128"/>
                    <a:cs typeface="+mn-cs"/>
                  </a:rPr>
                  <a:t>scRNAseq800</a:t>
                </a:r>
                <a:r>
                  <a:rPr lang="en-US" sz="1200" kern="1200" dirty="0">
                    <a:solidFill>
                      <a:schemeClr val="tx1"/>
                    </a:solidFill>
                    <a:effectLst/>
                    <a:latin typeface="Arial" charset="0"/>
                    <a:ea typeface="ＭＳ Ｐゴシック" pitchFamily="1" charset="-128"/>
                    <a:cs typeface="+mn-cs"/>
                  </a:rPr>
                  <a:t>, detailed in Supplementary Figure S7). The margin score of the bulk tumor is indicated in both cases by the red dot. The blue box named </a:t>
                </a:r>
                <a:r>
                  <a:rPr lang="en-US" sz="1200" i="1" kern="1200" dirty="0">
                    <a:solidFill>
                      <a:schemeClr val="tx1"/>
                    </a:solidFill>
                    <a:effectLst/>
                    <a:latin typeface="Arial" charset="0"/>
                    <a:ea typeface="ＭＳ Ｐゴシック" pitchFamily="1" charset="-128"/>
                    <a:cs typeface="+mn-cs"/>
                  </a:rPr>
                  <a:t>TCGA-</a:t>
                </a:r>
                <a:r>
                  <a:rPr lang="en-US" sz="1200" i="1" kern="1200" dirty="0" err="1">
                    <a:solidFill>
                      <a:schemeClr val="tx1"/>
                    </a:solidFill>
                    <a:effectLst/>
                    <a:latin typeface="Arial" charset="0"/>
                    <a:ea typeface="ＭＳ Ｐゴシック" pitchFamily="1" charset="-128"/>
                    <a:cs typeface="+mn-cs"/>
                  </a:rPr>
                  <a:t>RNAseq</a:t>
                </a:r>
                <a:r>
                  <a:rPr lang="en-US" sz="1200" i="1" kern="1200" dirty="0">
                    <a:solidFill>
                      <a:schemeClr val="tx1"/>
                    </a:solidFill>
                    <a:effectLst/>
                    <a:latin typeface="Arial" charset="0"/>
                    <a:ea typeface="ＭＳ Ｐゴシック" pitchFamily="1" charset="-128"/>
                    <a:cs typeface="+mn-cs"/>
                  </a:rPr>
                  <a:t> (</a:t>
                </a:r>
                <a:r>
                  <a:rPr lang="en-US" sz="1200" i="1" kern="1200" dirty="0" err="1">
                    <a:solidFill>
                      <a:schemeClr val="tx1"/>
                    </a:solidFill>
                    <a:effectLst/>
                    <a:latin typeface="Arial" charset="0"/>
                    <a:ea typeface="ＭＳ Ｐゴシック" pitchFamily="1" charset="-128"/>
                    <a:cs typeface="+mn-cs"/>
                  </a:rPr>
                  <a:t>downsampled</a:t>
                </a:r>
                <a:r>
                  <a:rPr lang="en-US" sz="1200" i="1" kern="1200" dirty="0">
                    <a:solidFill>
                      <a:schemeClr val="tx1"/>
                    </a:solidFill>
                    <a:effectLst/>
                    <a:latin typeface="Arial" charset="0"/>
                    <a:ea typeface="ＭＳ Ｐゴシック" pitchFamily="1" charset="-128"/>
                    <a:cs typeface="+mn-cs"/>
                  </a:rPr>
                  <a:t>)</a:t>
                </a:r>
                <a:r>
                  <a:rPr lang="en-US" sz="1200" kern="1200" dirty="0">
                    <a:solidFill>
                      <a:schemeClr val="tx1"/>
                    </a:solidFill>
                    <a:effectLst/>
                    <a:latin typeface="Arial" charset="0"/>
                    <a:ea typeface="ＭＳ Ｐゴシック" pitchFamily="1" charset="-128"/>
                    <a:cs typeface="+mn-cs"/>
                  </a:rPr>
                  <a:t> shows the margin score distribution when </a:t>
                </a:r>
                <a:r>
                  <a:rPr lang="en-US" sz="1200" kern="1200" dirty="0" err="1">
                    <a:solidFill>
                      <a:schemeClr val="tx1"/>
                    </a:solidFill>
                    <a:effectLst/>
                    <a:latin typeface="Arial" charset="0"/>
                    <a:ea typeface="ＭＳ Ｐゴシック" pitchFamily="1" charset="-128"/>
                    <a:cs typeface="+mn-cs"/>
                  </a:rPr>
                  <a:t>downsampling</a:t>
                </a:r>
                <a:r>
                  <a:rPr lang="en-US" sz="1200" kern="1200" dirty="0">
                    <a:solidFill>
                      <a:schemeClr val="tx1"/>
                    </a:solidFill>
                    <a:effectLst/>
                    <a:latin typeface="Arial" charset="0"/>
                    <a:ea typeface="ＭＳ Ｐゴシック" pitchFamily="1" charset="-128"/>
                    <a:cs typeface="+mn-cs"/>
                  </a:rPr>
                  <a:t> TCGA bulk RNA-</a:t>
                </a:r>
                <a:r>
                  <a:rPr lang="en-US" sz="1200" kern="1200" dirty="0" err="1">
                    <a:solidFill>
                      <a:schemeClr val="tx1"/>
                    </a:solidFill>
                    <a:effectLst/>
                    <a:latin typeface="Arial" charset="0"/>
                    <a:ea typeface="ＭＳ Ｐゴシック" pitchFamily="1" charset="-128"/>
                    <a:cs typeface="+mn-cs"/>
                  </a:rPr>
                  <a:t>seq</a:t>
                </a:r>
                <a:r>
                  <a:rPr lang="en-US" sz="1200" kern="1200" dirty="0">
                    <a:solidFill>
                      <a:schemeClr val="tx1"/>
                    </a:solidFill>
                    <a:effectLst/>
                    <a:latin typeface="Arial" charset="0"/>
                    <a:ea typeface="ＭＳ Ｐゴシック" pitchFamily="1" charset="-128"/>
                    <a:cs typeface="+mn-cs"/>
                  </a:rPr>
                  <a:t> data to match the coverage of the </a:t>
                </a:r>
                <a:r>
                  <a:rPr lang="en-US" sz="1200" kern="1200" dirty="0" err="1">
                    <a:solidFill>
                      <a:schemeClr val="tx1"/>
                    </a:solidFill>
                    <a:effectLst/>
                    <a:latin typeface="Arial" charset="0"/>
                    <a:ea typeface="ＭＳ Ｐゴシック" pitchFamily="1" charset="-128"/>
                    <a:cs typeface="+mn-cs"/>
                  </a:rPr>
                  <a:t>scRNA-seq</a:t>
                </a:r>
                <a:r>
                  <a:rPr lang="en-US" sz="1200" kern="1200" dirty="0">
                    <a:solidFill>
                      <a:schemeClr val="tx1"/>
                    </a:solidFill>
                    <a:effectLst/>
                    <a:latin typeface="Arial" charset="0"/>
                    <a:ea typeface="ＭＳ Ｐゴシック" pitchFamily="1" charset="-128"/>
                    <a:cs typeface="+mn-cs"/>
                  </a:rPr>
                  <a:t> data. The heatmap in </a:t>
                </a:r>
                <a:r>
                  <a:rPr lang="en-US" sz="1200" b="1" kern="1200" dirty="0">
                    <a:solidFill>
                      <a:schemeClr val="tx1"/>
                    </a:solidFill>
                    <a:effectLst/>
                    <a:latin typeface="Arial" charset="0"/>
                    <a:ea typeface="ＭＳ Ｐゴシック" pitchFamily="1" charset="-128"/>
                    <a:cs typeface="+mn-cs"/>
                  </a:rPr>
                  <a:t>(C)</a:t>
                </a:r>
                <a:r>
                  <a:rPr lang="en-US" sz="1200" kern="1200" dirty="0">
                    <a:solidFill>
                      <a:schemeClr val="tx1"/>
                    </a:solidFill>
                    <a:effectLst/>
                    <a:latin typeface="Arial" charset="0"/>
                    <a:ea typeface="ＭＳ Ｐゴシック" pitchFamily="1" charset="-128"/>
                    <a:cs typeface="+mn-cs"/>
                  </a:rPr>
                  <a:t> depicts log2 TPM expression values of the 100-gene signature used by the consensus classifier (rows) across 66 cells (columns). The annotation bars at the top show resulting subtype calls (</a:t>
                </a:r>
                <a:r>
                  <a:rPr lang="en-US" sz="1200" i="1" kern="1200" dirty="0">
                    <a:solidFill>
                      <a:schemeClr val="tx1"/>
                    </a:solidFill>
                    <a:effectLst/>
                    <a:latin typeface="Arial" charset="0"/>
                    <a:ea typeface="ＭＳ Ｐゴシック" pitchFamily="1" charset="-128"/>
                    <a:cs typeface="+mn-cs"/>
                  </a:rPr>
                  <a:t>Subtype</a:t>
                </a:r>
                <a:r>
                  <a:rPr lang="en-US" sz="1200" kern="1200" dirty="0">
                    <a:solidFill>
                      <a:schemeClr val="tx1"/>
                    </a:solidFill>
                    <a:effectLst/>
                    <a:latin typeface="Arial" charset="0"/>
                    <a:ea typeface="ＭＳ Ｐゴシック" pitchFamily="1" charset="-128"/>
                    <a:cs typeface="+mn-cs"/>
                  </a:rPr>
                  <a:t>), previous characterization of cells as epithelial or stromal by </a:t>
                </a:r>
                <a:r>
                  <a:rPr lang="en-US" sz="1200" kern="1200" dirty="0" err="1">
                    <a:solidFill>
                      <a:schemeClr val="tx1"/>
                    </a:solidFill>
                    <a:effectLst/>
                    <a:latin typeface="Arial" charset="0"/>
                    <a:ea typeface="ＭＳ Ｐゴシック" pitchFamily="1" charset="-128"/>
                    <a:cs typeface="+mn-cs"/>
                  </a:rPr>
                  <a:t>Winterhoff</a:t>
                </a:r>
                <a:r>
                  <a:rPr lang="en-US" sz="1200" kern="1200" dirty="0">
                    <a:solidFill>
                      <a:schemeClr val="tx1"/>
                    </a:solidFill>
                    <a:effectLst/>
                    <a:latin typeface="Arial" charset="0"/>
                    <a:ea typeface="ＭＳ Ｐゴシック" pitchFamily="1" charset="-128"/>
                    <a:cs typeface="+mn-cs"/>
                  </a:rPr>
                  <a:t> et al.</a:t>
                </a:r>
                <a:r>
                  <a:rPr lang="en-US" sz="1200" u="none" strike="noStrike" kern="1200" baseline="30000" dirty="0">
                    <a:solidFill>
                      <a:schemeClr val="tx1"/>
                    </a:solidFill>
                    <a:effectLst/>
                    <a:latin typeface="Arial" charset="0"/>
                    <a:ea typeface="ＭＳ Ｐゴシック" pitchFamily="1" charset="-128"/>
                    <a:cs typeface="+mn-cs"/>
                    <a:hlinkClick r:id="rId4"/>
                  </a:rPr>
                  <a:t>22</a:t>
                </a:r>
                <a:r>
                  <a:rPr lang="en-US" sz="1200" kern="1200" dirty="0">
                    <a:solidFill>
                      <a:schemeClr val="tx1"/>
                    </a:solidFill>
                    <a:effectLst/>
                    <a:latin typeface="Arial" charset="0"/>
                    <a:ea typeface="ＭＳ Ｐゴシック" pitchFamily="1" charset="-128"/>
                    <a:cs typeface="+mn-cs"/>
                  </a:rPr>
                  <a:t> (</a:t>
                </a:r>
                <a:r>
                  <a:rPr lang="en-US" sz="1200" i="1" kern="1200" dirty="0" err="1">
                    <a:solidFill>
                      <a:schemeClr val="tx1"/>
                    </a:solidFill>
                    <a:effectLst/>
                    <a:latin typeface="Arial" charset="0"/>
                    <a:ea typeface="ＭＳ Ｐゴシック" pitchFamily="1" charset="-128"/>
                    <a:cs typeface="+mn-cs"/>
                  </a:rPr>
                  <a:t>CellType</a:t>
                </a:r>
                <a:r>
                  <a:rPr lang="en-US" sz="1200" kern="1200" dirty="0">
                    <a:solidFill>
                      <a:schemeClr val="tx1"/>
                    </a:solidFill>
                    <a:effectLst/>
                    <a:latin typeface="Arial" charset="0"/>
                    <a:ea typeface="ＭＳ Ｐゴシック" pitchFamily="1" charset="-128"/>
                    <a:cs typeface="+mn-cs"/>
                  </a:rPr>
                  <a:t>), and classification probabilities for each subtype (</a:t>
                </a:r>
                <a:r>
                  <a:rPr lang="en-US" sz="1200" i="1" kern="1200" dirty="0" err="1">
                    <a:solidFill>
                      <a:schemeClr val="tx1"/>
                    </a:solidFill>
                    <a:effectLst/>
                    <a:latin typeface="Arial" charset="0"/>
                    <a:ea typeface="ＭＳ Ｐゴシック" pitchFamily="1" charset="-128"/>
                    <a:cs typeface="+mn-cs"/>
                  </a:rPr>
                  <a:t>ClassProb</a:t>
                </a:r>
                <a:r>
                  <a:rPr lang="en-US" sz="1200" kern="1200" dirty="0">
                    <a:solidFill>
                      <a:schemeClr val="tx1"/>
                    </a:solidFill>
                    <a:effectLst/>
                    <a:latin typeface="Arial" charset="0"/>
                    <a:ea typeface="ＭＳ Ｐゴシック" pitchFamily="1" charset="-128"/>
                    <a:cs typeface="+mn-cs"/>
                  </a:rPr>
                  <a: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ＭＳ Ｐゴシック" pitchFamily="1" charset="-128"/>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1" kern="1200" dirty="0">
                    <a:solidFill>
                      <a:schemeClr val="tx1"/>
                    </a:solidFill>
                    <a:effectLst/>
                    <a:latin typeface="Arial" charset="0"/>
                    <a:ea typeface="ＭＳ Ｐゴシック" pitchFamily="1" charset="-128"/>
                    <a:cs typeface="+mn-cs"/>
                  </a:rPr>
                  <a:t>Results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ＭＳ Ｐゴシック" pitchFamily="1" charset="-128"/>
                  <a:cs typeface="+mn-cs"/>
                </a:endParaRPr>
              </a:p>
              <a:p>
                <a:r>
                  <a:rPr lang="en-US" sz="1200" b="1" kern="1200" dirty="0">
                    <a:solidFill>
                      <a:schemeClr val="tx1"/>
                    </a:solidFill>
                    <a:effectLst/>
                    <a:latin typeface="Arial" charset="0"/>
                    <a:ea typeface="ＭＳ Ｐゴシック" pitchFamily="1" charset="-128"/>
                    <a:cs typeface="+mn-cs"/>
                  </a:rPr>
                  <a:t>Transcriptome subtyping of 66 stromal and epithelial cells</a:t>
                </a:r>
              </a:p>
              <a:p>
                <a:r>
                  <a:rPr lang="en-US" sz="1200" kern="1200" dirty="0">
                    <a:solidFill>
                      <a:schemeClr val="tx1"/>
                    </a:solidFill>
                    <a:effectLst/>
                    <a:latin typeface="Arial" charset="0"/>
                    <a:ea typeface="ＭＳ Ｐゴシック" pitchFamily="1" charset="-128"/>
                    <a:cs typeface="+mn-cs"/>
                  </a:rPr>
                  <a:t>Figure 4C shows subtype calls of the consensus classifier when applied to 66 cells of an HGSOC tumor for which a recent study reported heterogeneity within ovarian cancer epithelium and cancer-associated stromal cells</a:t>
                </a:r>
                <a:r>
                  <a:rPr lang="en-US" sz="1200" u="none" strike="noStrike" kern="1200" baseline="30000" dirty="0">
                    <a:solidFill>
                      <a:schemeClr val="tx1"/>
                    </a:solidFill>
                    <a:effectLst/>
                    <a:latin typeface="Arial" charset="0"/>
                    <a:ea typeface="ＭＳ Ｐゴシック" pitchFamily="1" charset="-128"/>
                    <a:cs typeface="+mn-cs"/>
                    <a:hlinkClick r:id="rId5"/>
                  </a:rPr>
                  <a:t>20</a:t>
                </a:r>
                <a:r>
                  <a:rPr lang="en-US" sz="1200" kern="1200" dirty="0">
                    <a:solidFill>
                      <a:schemeClr val="tx1"/>
                    </a:solidFill>
                    <a:effectLst/>
                    <a:latin typeface="Arial" charset="0"/>
                    <a:ea typeface="ＭＳ Ｐゴシック" pitchFamily="1" charset="-128"/>
                    <a:cs typeface="+mn-cs"/>
                  </a:rPr>
                  <a:t>. The majority of epithelial cells were classified as </a:t>
                </a:r>
                <a:r>
                  <a:rPr lang="en-US" sz="1200" kern="1200" dirty="0" err="1">
                    <a:solidFill>
                      <a:schemeClr val="tx1"/>
                    </a:solidFill>
                    <a:effectLst/>
                    <a:latin typeface="Arial" charset="0"/>
                    <a:ea typeface="ＭＳ Ｐゴシック" pitchFamily="1" charset="-128"/>
                    <a:cs typeface="+mn-cs"/>
                  </a:rPr>
                  <a:t>immunoreactive</a:t>
                </a:r>
                <a:r>
                  <a:rPr lang="en-US" sz="1200" kern="1200" dirty="0">
                    <a:solidFill>
                      <a:schemeClr val="tx1"/>
                    </a:solidFill>
                    <a:effectLst/>
                    <a:latin typeface="Arial" charset="0"/>
                    <a:ea typeface="ＭＳ Ｐゴシック" pitchFamily="1" charset="-128"/>
                    <a:cs typeface="+mn-cs"/>
                  </a:rPr>
                  <a:t>, in agreement with the classification of the bulk tumor (Probabilities of IMR: 65%, DIF: 16%, MES: 14%, PRO: 5%). Several cells assigned to the stromal group by </a:t>
                </a:r>
                <a:r>
                  <a:rPr lang="en-US" sz="1200" kern="1200" dirty="0" err="1">
                    <a:solidFill>
                      <a:schemeClr val="tx1"/>
                    </a:solidFill>
                    <a:effectLst/>
                    <a:latin typeface="Arial" charset="0"/>
                    <a:ea typeface="ＭＳ Ｐゴシック" pitchFamily="1" charset="-128"/>
                    <a:cs typeface="+mn-cs"/>
                  </a:rPr>
                  <a:t>Winterhoff</a:t>
                </a:r>
                <a:r>
                  <a:rPr lang="en-US" sz="1200" kern="1200" dirty="0">
                    <a:solidFill>
                      <a:schemeClr val="tx1"/>
                    </a:solidFill>
                    <a:effectLst/>
                    <a:latin typeface="Arial" charset="0"/>
                    <a:ea typeface="ＭＳ Ｐゴシック" pitchFamily="1" charset="-128"/>
                    <a:cs typeface="+mn-cs"/>
                  </a:rPr>
                  <a:t> </a:t>
                </a:r>
                <a:r>
                  <a:rPr lang="en-US" sz="1200" i="1" kern="1200" dirty="0">
                    <a:solidFill>
                      <a:schemeClr val="tx1"/>
                    </a:solidFill>
                    <a:effectLst/>
                    <a:latin typeface="Arial" charset="0"/>
                    <a:ea typeface="ＭＳ Ｐゴシック" pitchFamily="1" charset="-128"/>
                    <a:cs typeface="+mn-cs"/>
                  </a:rPr>
                  <a:t>et al.</a:t>
                </a:r>
                <a:r>
                  <a:rPr lang="en-US" sz="1200" i="1" u="none" strike="noStrike" kern="1200" baseline="30000" dirty="0">
                    <a:solidFill>
                      <a:schemeClr val="tx1"/>
                    </a:solidFill>
                    <a:effectLst/>
                    <a:latin typeface="Arial" charset="0"/>
                    <a:ea typeface="ＭＳ Ｐゴシック" pitchFamily="1" charset="-128"/>
                    <a:cs typeface="+mn-cs"/>
                    <a:hlinkClick r:id="rId5"/>
                  </a:rPr>
                  <a:t>20</a:t>
                </a:r>
                <a:r>
                  <a:rPr lang="en-US" sz="1200" kern="1200" dirty="0">
                    <a:solidFill>
                      <a:schemeClr val="tx1"/>
                    </a:solidFill>
                    <a:effectLst/>
                    <a:latin typeface="Arial" charset="0"/>
                    <a:ea typeface="ＭＳ Ｐゴシック" pitchFamily="1" charset="-128"/>
                    <a:cs typeface="+mn-cs"/>
                  </a:rPr>
                  <a:t> were classified as mesenchymal, consistent with the low purity of mesenchymal tumors (Supplementary Figure S1a) and observations that stromal expression drives classification of mesenchymal tumors</a:t>
                </a:r>
                <a:r>
                  <a:rPr lang="en-US" sz="1200" u="none" strike="noStrike" kern="1200" baseline="30000" dirty="0">
                    <a:solidFill>
                      <a:schemeClr val="tx1"/>
                    </a:solidFill>
                    <a:effectLst/>
                    <a:latin typeface="Arial" charset="0"/>
                    <a:ea typeface="ＭＳ Ｐゴシック" pitchFamily="1" charset="-128"/>
                    <a:cs typeface="+mn-cs"/>
                    <a:hlinkClick r:id="rId6"/>
                  </a:rPr>
                  <a:t>38</a:t>
                </a:r>
                <a:r>
                  <a:rPr lang="en-US" sz="1200" kern="1200" dirty="0">
                    <a:solidFill>
                      <a:schemeClr val="tx1"/>
                    </a:solidFill>
                    <a:effectLst/>
                    <a:latin typeface="Arial" charset="0"/>
                    <a:ea typeface="ＭＳ Ｐゴシック" pitchFamily="1" charset="-128"/>
                    <a:cs typeface="+mn-cs"/>
                  </a:rPr>
                  <a:t>.</a:t>
                </a:r>
                <a:br>
                  <a:rPr lang="en-US" sz="1200" kern="1200" dirty="0">
                    <a:solidFill>
                      <a:schemeClr val="tx1"/>
                    </a:solidFill>
                    <a:effectLst/>
                    <a:latin typeface="Arial" charset="0"/>
                    <a:ea typeface="ＭＳ Ｐゴシック" pitchFamily="1" charset="-128"/>
                    <a:cs typeface="+mn-cs"/>
                  </a:rPr>
                </a:br>
                <a:r>
                  <a:rPr lang="en-US" sz="1200" kern="1200" dirty="0">
                    <a:solidFill>
                      <a:schemeClr val="tx1"/>
                    </a:solidFill>
                    <a:effectLst/>
                    <a:latin typeface="Arial" charset="0"/>
                    <a:ea typeface="ＭＳ Ｐゴシック" pitchFamily="1" charset="-128"/>
                    <a:cs typeface="+mn-cs"/>
                  </a:rPr>
                  <a:t>Classification margin scores, i.e. the difference between the top two subtype scores, were systematically lower for individual cells (</a:t>
                </a:r>
                <a14:m>
                  <m:oMath xmlns:m="http://schemas.openxmlformats.org/officeDocument/2006/math">
                    <m:r>
                      <a:rPr lang="en-US" sz="1200" i="1" kern="1200">
                        <a:solidFill>
                          <a:schemeClr val="tx1"/>
                        </a:solidFill>
                        <a:effectLst/>
                        <a:latin typeface="Cambria Math" panose="02040503050406030204" pitchFamily="18" charset="0"/>
                        <a:ea typeface="ＭＳ Ｐゴシック" pitchFamily="1" charset="-128"/>
                        <a:cs typeface="+mn-cs"/>
                      </a:rPr>
                      <m:t>24±15%</m:t>
                    </m:r>
                  </m:oMath>
                </a14:m>
                <a:r>
                  <a:rPr lang="en-US" sz="1200" kern="1200" dirty="0">
                    <a:solidFill>
                      <a:schemeClr val="tx1"/>
                    </a:solidFill>
                    <a:effectLst/>
                    <a:latin typeface="Arial" charset="0"/>
                    <a:ea typeface="ＭＳ Ｐゴシック" pitchFamily="1" charset="-128"/>
                    <a:cs typeface="+mn-cs"/>
                  </a:rPr>
                  <a:t>) than for the bulk tumor (48%, Figure 4B). Inspecting subtype classification probabilities of epithelial cells classified as </a:t>
                </a:r>
                <a:r>
                  <a:rPr lang="en-US" sz="1200" kern="1200" dirty="0" err="1">
                    <a:solidFill>
                      <a:schemeClr val="tx1"/>
                    </a:solidFill>
                    <a:effectLst/>
                    <a:latin typeface="Arial" charset="0"/>
                    <a:ea typeface="ＭＳ Ｐゴシック" pitchFamily="1" charset="-128"/>
                    <a:cs typeface="+mn-cs"/>
                  </a:rPr>
                  <a:t>immunoreactive</a:t>
                </a:r>
                <a:r>
                  <a:rPr lang="en-US" sz="1200" kern="1200" dirty="0">
                    <a:solidFill>
                      <a:schemeClr val="tx1"/>
                    </a:solidFill>
                    <a:effectLst/>
                    <a:latin typeface="Arial" charset="0"/>
                    <a:ea typeface="ＭＳ Ｐゴシック" pitchFamily="1" charset="-128"/>
                    <a:cs typeface="+mn-cs"/>
                  </a:rPr>
                  <a:t> (</a:t>
                </a:r>
                <a:r>
                  <a:rPr lang="en-US" sz="1200" i="1" kern="1200" dirty="0" err="1">
                    <a:solidFill>
                      <a:schemeClr val="tx1"/>
                    </a:solidFill>
                    <a:effectLst/>
                    <a:latin typeface="Arial" charset="0"/>
                    <a:ea typeface="ＭＳ Ｐゴシック" pitchFamily="1" charset="-128"/>
                    <a:cs typeface="+mn-cs"/>
                  </a:rPr>
                  <a:t>ClassProb</a:t>
                </a:r>
                <a:r>
                  <a:rPr lang="en-US" sz="1200" kern="1200" dirty="0">
                    <a:solidFill>
                      <a:schemeClr val="tx1"/>
                    </a:solidFill>
                    <a:effectLst/>
                    <a:latin typeface="Arial" charset="0"/>
                    <a:ea typeface="ＭＳ Ｐゴシック" pitchFamily="1" charset="-128"/>
                    <a:cs typeface="+mn-cs"/>
                  </a:rPr>
                  <a:t> bars in Figure 4C) revealed the differentiated subtype to often closely placing second; and vice versa for the four epithelial cells classified as differentiated.</a:t>
                </a:r>
                <a:br>
                  <a:rPr lang="en-US" sz="1200" kern="1200" dirty="0">
                    <a:solidFill>
                      <a:schemeClr val="tx1"/>
                    </a:solidFill>
                    <a:effectLst/>
                    <a:latin typeface="Arial" charset="0"/>
                    <a:ea typeface="ＭＳ Ｐゴシック" pitchFamily="1" charset="-128"/>
                    <a:cs typeface="+mn-cs"/>
                  </a:rPr>
                </a:br>
                <a:r>
                  <a:rPr lang="en-US" sz="1200" kern="1200" dirty="0">
                    <a:solidFill>
                      <a:schemeClr val="tx1"/>
                    </a:solidFill>
                    <a:effectLst/>
                    <a:latin typeface="Arial" charset="0"/>
                    <a:ea typeface="ＭＳ Ｐゴシック" pitchFamily="1" charset="-128"/>
                    <a:cs typeface="+mn-cs"/>
                  </a:rPr>
                  <a:t>To analyze whether the observed ambiguity in classification of single cells can be explained by zero-inflation of </a:t>
                </a:r>
                <a:r>
                  <a:rPr lang="en-US" sz="1200" kern="1200" dirty="0" err="1">
                    <a:solidFill>
                      <a:schemeClr val="tx1"/>
                    </a:solidFill>
                    <a:effectLst/>
                    <a:latin typeface="Arial" charset="0"/>
                    <a:ea typeface="ＭＳ Ｐゴシック" pitchFamily="1" charset="-128"/>
                    <a:cs typeface="+mn-cs"/>
                  </a:rPr>
                  <a:t>scRNA-seq</a:t>
                </a:r>
                <a:r>
                  <a:rPr lang="en-US" sz="1200" kern="1200" dirty="0">
                    <a:solidFill>
                      <a:schemeClr val="tx1"/>
                    </a:solidFill>
                    <a:effectLst/>
                    <a:latin typeface="Arial" charset="0"/>
                    <a:ea typeface="ＭＳ Ｐゴシック" pitchFamily="1" charset="-128"/>
                    <a:cs typeface="+mn-cs"/>
                  </a:rPr>
                  <a:t> data, rendering parts of the 100-gene signature of the consensus classifier not informative, we used an extended signature of 800 genes. However, similar subtype calls (Supplementary Figure S7) and margin score distribution (Figure 4B) indicated that the 100-gene signature already captures subtype-specific expression of single cells. In a complementary analysis, we </a:t>
                </a:r>
                <a:r>
                  <a:rPr lang="en-US" sz="1200" kern="1200" dirty="0" err="1">
                    <a:solidFill>
                      <a:schemeClr val="tx1"/>
                    </a:solidFill>
                    <a:effectLst/>
                    <a:latin typeface="Arial" charset="0"/>
                    <a:ea typeface="ＭＳ Ｐゴシック" pitchFamily="1" charset="-128"/>
                    <a:cs typeface="+mn-cs"/>
                  </a:rPr>
                  <a:t>downsampled</a:t>
                </a:r>
                <a:r>
                  <a:rPr lang="en-US" sz="1200" kern="1200" dirty="0">
                    <a:solidFill>
                      <a:schemeClr val="tx1"/>
                    </a:solidFill>
                    <a:effectLst/>
                    <a:latin typeface="Arial" charset="0"/>
                    <a:ea typeface="ＭＳ Ｐゴシック" pitchFamily="1" charset="-128"/>
                    <a:cs typeface="+mn-cs"/>
                  </a:rPr>
                  <a:t> the TCGA bulk RNA-</a:t>
                </a:r>
                <a:r>
                  <a:rPr lang="en-US" sz="1200" kern="1200" dirty="0" err="1">
                    <a:solidFill>
                      <a:schemeClr val="tx1"/>
                    </a:solidFill>
                    <a:effectLst/>
                    <a:latin typeface="Arial" charset="0"/>
                    <a:ea typeface="ＭＳ Ｐゴシック" pitchFamily="1" charset="-128"/>
                    <a:cs typeface="+mn-cs"/>
                  </a:rPr>
                  <a:t>seq</a:t>
                </a:r>
                <a:r>
                  <a:rPr lang="en-US" sz="1200" kern="1200" dirty="0">
                    <a:solidFill>
                      <a:schemeClr val="tx1"/>
                    </a:solidFill>
                    <a:effectLst/>
                    <a:latin typeface="Arial" charset="0"/>
                    <a:ea typeface="ＭＳ Ｐゴシック" pitchFamily="1" charset="-128"/>
                    <a:cs typeface="+mn-cs"/>
                  </a:rPr>
                  <a:t> data to match the coverage of the </a:t>
                </a:r>
                <a:r>
                  <a:rPr lang="en-US" sz="1200" kern="1200" dirty="0" err="1">
                    <a:solidFill>
                      <a:schemeClr val="tx1"/>
                    </a:solidFill>
                    <a:effectLst/>
                    <a:latin typeface="Arial" charset="0"/>
                    <a:ea typeface="ＭＳ Ｐゴシック" pitchFamily="1" charset="-128"/>
                    <a:cs typeface="+mn-cs"/>
                  </a:rPr>
                  <a:t>scRNA-seq</a:t>
                </a:r>
                <a:r>
                  <a:rPr lang="en-US" sz="1200" kern="1200" dirty="0">
                    <a:solidFill>
                      <a:schemeClr val="tx1"/>
                    </a:solidFill>
                    <a:effectLst/>
                    <a:latin typeface="Arial" charset="0"/>
                    <a:ea typeface="ＭＳ Ｐゴシック" pitchFamily="1" charset="-128"/>
                    <a:cs typeface="+mn-cs"/>
                  </a:rPr>
                  <a:t> data. Classification margin scores on the </a:t>
                </a:r>
                <a:r>
                  <a:rPr lang="en-US" sz="1200" kern="1200" dirty="0" err="1">
                    <a:solidFill>
                      <a:schemeClr val="tx1"/>
                    </a:solidFill>
                    <a:effectLst/>
                    <a:latin typeface="Arial" charset="0"/>
                    <a:ea typeface="ＭＳ Ｐゴシック" pitchFamily="1" charset="-128"/>
                    <a:cs typeface="+mn-cs"/>
                  </a:rPr>
                  <a:t>downsampled</a:t>
                </a:r>
                <a:r>
                  <a:rPr lang="en-US" sz="1200" kern="1200" dirty="0">
                    <a:solidFill>
                      <a:schemeClr val="tx1"/>
                    </a:solidFill>
                    <a:effectLst/>
                    <a:latin typeface="Arial" charset="0"/>
                    <a:ea typeface="ＭＳ Ｐゴシック" pitchFamily="1" charset="-128"/>
                    <a:cs typeface="+mn-cs"/>
                  </a:rPr>
                  <a:t> bulk data resembled the distribution of the original data, and exceeded the margin scores of the </a:t>
                </a:r>
                <a:r>
                  <a:rPr lang="en-US" sz="1200" kern="1200" dirty="0" err="1">
                    <a:solidFill>
                      <a:schemeClr val="tx1"/>
                    </a:solidFill>
                    <a:effectLst/>
                    <a:latin typeface="Arial" charset="0"/>
                    <a:ea typeface="ＭＳ Ｐゴシック" pitchFamily="1" charset="-128"/>
                    <a:cs typeface="+mn-cs"/>
                  </a:rPr>
                  <a:t>scRNA-seq</a:t>
                </a:r>
                <a:r>
                  <a:rPr lang="en-US" sz="1200" kern="1200" dirty="0">
                    <a:solidFill>
                      <a:schemeClr val="tx1"/>
                    </a:solidFill>
                    <a:effectLst/>
                    <a:latin typeface="Arial" charset="0"/>
                    <a:ea typeface="ＭＳ Ｐゴシック" pitchFamily="1" charset="-128"/>
                    <a:cs typeface="+mn-cs"/>
                  </a:rPr>
                  <a:t> data (Figure 4B).</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ＭＳ Ｐゴシック" pitchFamily="1" charset="-128"/>
                  <a:cs typeface="+mn-cs"/>
                </a:endParaRPr>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1" kern="1200" dirty="0">
                    <a:solidFill>
                      <a:schemeClr val="tx1"/>
                    </a:solidFill>
                    <a:effectLst/>
                    <a:latin typeface="Arial" charset="0"/>
                    <a:ea typeface="ＭＳ Ｐゴシック" pitchFamily="1" charset="-128"/>
                    <a:cs typeface="+mn-cs"/>
                  </a:rPr>
                  <a:t>Figure 4: Single cell subtyping.</a:t>
                </a:r>
                <a:r>
                  <a:rPr lang="en-US" sz="1200" kern="1200" dirty="0">
                    <a:solidFill>
                      <a:schemeClr val="tx1"/>
                    </a:solidFill>
                    <a:effectLst/>
                    <a:latin typeface="Arial" charset="0"/>
                    <a:ea typeface="ＭＳ Ｐゴシック" pitchFamily="1" charset="-128"/>
                    <a:cs typeface="+mn-cs"/>
                  </a:rPr>
                  <a:t> </a:t>
                </a:r>
                <a:r>
                  <a:rPr lang="en-US" sz="1200" b="1" kern="1200" dirty="0">
                    <a:solidFill>
                      <a:schemeClr val="tx1"/>
                    </a:solidFill>
                    <a:effectLst/>
                    <a:latin typeface="Arial" charset="0"/>
                    <a:ea typeface="ＭＳ Ｐゴシック" pitchFamily="1" charset="-128"/>
                    <a:cs typeface="+mn-cs"/>
                  </a:rPr>
                  <a:t>(A)</a:t>
                </a:r>
                <a:r>
                  <a:rPr lang="en-US" sz="1200" kern="1200" dirty="0">
                    <a:solidFill>
                      <a:schemeClr val="tx1"/>
                    </a:solidFill>
                    <a:effectLst/>
                    <a:latin typeface="Arial" charset="0"/>
                    <a:ea typeface="ＭＳ Ｐゴシック" pitchFamily="1" charset="-128"/>
                    <a:cs typeface="+mn-cs"/>
                  </a:rPr>
                  <a:t> shows resulting subtype calls when applying the consensusOV</a:t>
                </a:r>
                <a:r>
                  <a:rPr lang="en-US" sz="1200" u="none" strike="noStrike" kern="1200" baseline="30000" dirty="0">
                    <a:solidFill>
                      <a:schemeClr val="tx1"/>
                    </a:solidFill>
                    <a:effectLst/>
                    <a:latin typeface="Arial" charset="0"/>
                    <a:ea typeface="ＭＳ Ｐゴシック" pitchFamily="1" charset="-128"/>
                    <a:cs typeface="+mn-cs"/>
                    <a:hlinkClick r:id="rId7"/>
                  </a:rPr>
                  <a:t>8</a:t>
                </a:r>
                <a:r>
                  <a:rPr lang="en-US" sz="1200" kern="1200" dirty="0">
                    <a:solidFill>
                      <a:schemeClr val="tx1"/>
                    </a:solidFill>
                    <a:effectLst/>
                    <a:latin typeface="Arial" charset="0"/>
                    <a:ea typeface="ＭＳ Ｐゴシック" pitchFamily="1" charset="-128"/>
                    <a:cs typeface="+mn-cs"/>
                  </a:rPr>
                  <a:t> classifier to TCGA HGS ovarian tumors for which transcriptomic quantification was available via microarray (</a:t>
                </a:r>
                <a:r>
                  <a:rPr lang="en-US" sz="1200" i="0" kern="1200">
                    <a:solidFill>
                      <a:schemeClr val="tx1"/>
                    </a:solidFill>
                    <a:effectLst/>
                    <a:latin typeface="Arial" charset="0"/>
                    <a:ea typeface="ＭＳ Ｐゴシック" pitchFamily="1" charset="-128"/>
                    <a:cs typeface="+mn-cs"/>
                  </a:rPr>
                  <a:t>𝑥</a:t>
                </a:r>
                <a:r>
                  <a:rPr lang="en-US" sz="1200" kern="1200" dirty="0">
                    <a:solidFill>
                      <a:schemeClr val="tx1"/>
                    </a:solidFill>
                    <a:effectLst/>
                    <a:latin typeface="Arial" charset="0"/>
                    <a:ea typeface="ＭＳ Ｐゴシック" pitchFamily="1" charset="-128"/>
                    <a:cs typeface="+mn-cs"/>
                  </a:rPr>
                  <a:t>-axis) and RNA-</a:t>
                </a:r>
                <a:r>
                  <a:rPr lang="en-US" sz="1200" kern="1200" dirty="0" err="1">
                    <a:solidFill>
                      <a:schemeClr val="tx1"/>
                    </a:solidFill>
                    <a:effectLst/>
                    <a:latin typeface="Arial" charset="0"/>
                    <a:ea typeface="ＭＳ Ｐゴシック" pitchFamily="1" charset="-128"/>
                    <a:cs typeface="+mn-cs"/>
                  </a:rPr>
                  <a:t>seq</a:t>
                </a:r>
                <a:r>
                  <a:rPr lang="en-US" sz="1200" kern="1200" dirty="0">
                    <a:solidFill>
                      <a:schemeClr val="tx1"/>
                    </a:solidFill>
                    <a:effectLst/>
                    <a:latin typeface="Arial" charset="0"/>
                    <a:ea typeface="ＭＳ Ｐゴシック" pitchFamily="1" charset="-128"/>
                    <a:cs typeface="+mn-cs"/>
                  </a:rPr>
                  <a:t> (</a:t>
                </a:r>
                <a:r>
                  <a:rPr lang="en-US" sz="1200" i="0" kern="1200">
                    <a:solidFill>
                      <a:schemeClr val="tx1"/>
                    </a:solidFill>
                    <a:effectLst/>
                    <a:latin typeface="Arial" charset="0"/>
                    <a:ea typeface="ＭＳ Ｐゴシック" pitchFamily="1" charset="-128"/>
                    <a:cs typeface="+mn-cs"/>
                  </a:rPr>
                  <a:t>𝑦</a:t>
                </a:r>
                <a:r>
                  <a:rPr lang="en-US" sz="1200" kern="1200" dirty="0">
                    <a:solidFill>
                      <a:schemeClr val="tx1"/>
                    </a:solidFill>
                    <a:effectLst/>
                    <a:latin typeface="Arial" charset="0"/>
                    <a:ea typeface="ＭＳ Ｐゴシック" pitchFamily="1" charset="-128"/>
                    <a:cs typeface="+mn-cs"/>
                  </a:rPr>
                  <a:t>-axis). Concordance of subtype calls is shown for all tumors (top 100%, left panel) and the top 75% based on margin scores (right panel). The boxplots in </a:t>
                </a:r>
                <a:r>
                  <a:rPr lang="en-US" sz="1200" b="1" kern="1200" dirty="0">
                    <a:solidFill>
                      <a:schemeClr val="tx1"/>
                    </a:solidFill>
                    <a:effectLst/>
                    <a:latin typeface="Arial" charset="0"/>
                    <a:ea typeface="ＭＳ Ｐゴシック" pitchFamily="1" charset="-128"/>
                    <a:cs typeface="+mn-cs"/>
                  </a:rPr>
                  <a:t>(B)</a:t>
                </a:r>
                <a:r>
                  <a:rPr lang="en-US" sz="1200" kern="1200" dirty="0">
                    <a:solidFill>
                      <a:schemeClr val="tx1"/>
                    </a:solidFill>
                    <a:effectLst/>
                    <a:latin typeface="Arial" charset="0"/>
                    <a:ea typeface="ＭＳ Ｐゴシック" pitchFamily="1" charset="-128"/>
                    <a:cs typeface="+mn-cs"/>
                  </a:rPr>
                  <a:t> show margin score distributions of the subtype classification on 66 single cells (red) from </a:t>
                </a:r>
                <a:r>
                  <a:rPr lang="en-US" sz="1200" kern="1200" dirty="0" err="1">
                    <a:solidFill>
                      <a:schemeClr val="tx1"/>
                    </a:solidFill>
                    <a:effectLst/>
                    <a:latin typeface="Arial" charset="0"/>
                    <a:ea typeface="ＭＳ Ｐゴシック" pitchFamily="1" charset="-128"/>
                    <a:cs typeface="+mn-cs"/>
                  </a:rPr>
                  <a:t>Winterhoff</a:t>
                </a:r>
                <a:r>
                  <a:rPr lang="en-US" sz="1200" kern="1200" dirty="0">
                    <a:solidFill>
                      <a:schemeClr val="tx1"/>
                    </a:solidFill>
                    <a:effectLst/>
                    <a:latin typeface="Arial" charset="0"/>
                    <a:ea typeface="ＭＳ Ｐゴシック" pitchFamily="1" charset="-128"/>
                    <a:cs typeface="+mn-cs"/>
                  </a:rPr>
                  <a:t> et al.</a:t>
                </a:r>
                <a:r>
                  <a:rPr lang="en-US" sz="1200" u="none" strike="noStrike" kern="1200" baseline="30000" dirty="0">
                    <a:solidFill>
                      <a:schemeClr val="tx1"/>
                    </a:solidFill>
                    <a:effectLst/>
                    <a:latin typeface="Arial" charset="0"/>
                    <a:ea typeface="ＭＳ Ｐゴシック" pitchFamily="1" charset="-128"/>
                    <a:cs typeface="+mn-cs"/>
                    <a:hlinkClick r:id="rId8"/>
                  </a:rPr>
                  <a:t>22</a:t>
                </a:r>
                <a:r>
                  <a:rPr lang="en-US" sz="1200" kern="1200" dirty="0">
                    <a:solidFill>
                      <a:schemeClr val="tx1"/>
                    </a:solidFill>
                    <a:effectLst/>
                    <a:latin typeface="Arial" charset="0"/>
                    <a:ea typeface="ＭＳ Ｐゴシック" pitchFamily="1" charset="-128"/>
                    <a:cs typeface="+mn-cs"/>
                  </a:rPr>
                  <a:t> as compared to the TCGA bulk classifications (blue) analyzed in </a:t>
                </a:r>
                <a:r>
                  <a:rPr lang="en-US" sz="1200" b="1" kern="1200" dirty="0">
                    <a:solidFill>
                      <a:schemeClr val="tx1"/>
                    </a:solidFill>
                    <a:effectLst/>
                    <a:latin typeface="Arial" charset="0"/>
                    <a:ea typeface="ＭＳ Ｐゴシック" pitchFamily="1" charset="-128"/>
                    <a:cs typeface="+mn-cs"/>
                  </a:rPr>
                  <a:t>(A)</a:t>
                </a:r>
                <a:r>
                  <a:rPr lang="en-US" sz="1200" kern="1200" dirty="0">
                    <a:solidFill>
                      <a:schemeClr val="tx1"/>
                    </a:solidFill>
                    <a:effectLst/>
                    <a:latin typeface="Arial" charset="0"/>
                    <a:ea typeface="ＭＳ Ｐゴシック" pitchFamily="1" charset="-128"/>
                    <a:cs typeface="+mn-cs"/>
                  </a:rPr>
                  <a:t>. Single cell margins are shown when using the default 100-gene signature of the consensus classifier (</a:t>
                </a:r>
                <a:r>
                  <a:rPr lang="en-US" sz="1200" i="1" kern="1200" dirty="0">
                    <a:solidFill>
                      <a:schemeClr val="tx1"/>
                    </a:solidFill>
                    <a:effectLst/>
                    <a:latin typeface="Arial" charset="0"/>
                    <a:ea typeface="ＭＳ Ｐゴシック" pitchFamily="1" charset="-128"/>
                    <a:cs typeface="+mn-cs"/>
                  </a:rPr>
                  <a:t>scRNAseq100</a:t>
                </a:r>
                <a:r>
                  <a:rPr lang="en-US" sz="1200" kern="1200" dirty="0">
                    <a:solidFill>
                      <a:schemeClr val="tx1"/>
                    </a:solidFill>
                    <a:effectLst/>
                    <a:latin typeface="Arial" charset="0"/>
                    <a:ea typeface="ＭＳ Ｐゴシック" pitchFamily="1" charset="-128"/>
                    <a:cs typeface="+mn-cs"/>
                  </a:rPr>
                  <a:t>, detailed in </a:t>
                </a:r>
                <a:r>
                  <a:rPr lang="en-US" sz="1200" b="1" kern="1200" dirty="0">
                    <a:solidFill>
                      <a:schemeClr val="tx1"/>
                    </a:solidFill>
                    <a:effectLst/>
                    <a:latin typeface="Arial" charset="0"/>
                    <a:ea typeface="ＭＳ Ｐゴシック" pitchFamily="1" charset="-128"/>
                    <a:cs typeface="+mn-cs"/>
                  </a:rPr>
                  <a:t>(C)</a:t>
                </a:r>
                <a:r>
                  <a:rPr lang="en-US" sz="1200" kern="1200" dirty="0">
                    <a:solidFill>
                      <a:schemeClr val="tx1"/>
                    </a:solidFill>
                    <a:effectLst/>
                    <a:latin typeface="Arial" charset="0"/>
                    <a:ea typeface="ＭＳ Ｐゴシック" pitchFamily="1" charset="-128"/>
                    <a:cs typeface="+mn-cs"/>
                  </a:rPr>
                  <a:t>) and the extended 800-gene signature (</a:t>
                </a:r>
                <a:r>
                  <a:rPr lang="en-US" sz="1200" i="1" kern="1200" dirty="0">
                    <a:solidFill>
                      <a:schemeClr val="tx1"/>
                    </a:solidFill>
                    <a:effectLst/>
                    <a:latin typeface="Arial" charset="0"/>
                    <a:ea typeface="ＭＳ Ｐゴシック" pitchFamily="1" charset="-128"/>
                    <a:cs typeface="+mn-cs"/>
                  </a:rPr>
                  <a:t>scRNAseq800</a:t>
                </a:r>
                <a:r>
                  <a:rPr lang="en-US" sz="1200" kern="1200" dirty="0">
                    <a:solidFill>
                      <a:schemeClr val="tx1"/>
                    </a:solidFill>
                    <a:effectLst/>
                    <a:latin typeface="Arial" charset="0"/>
                    <a:ea typeface="ＭＳ Ｐゴシック" pitchFamily="1" charset="-128"/>
                    <a:cs typeface="+mn-cs"/>
                  </a:rPr>
                  <a:t>, detailed in Supplementary Figure S7). The margin score of the bulk tumor is indicated in both cases by the red dot. The blue box named </a:t>
                </a:r>
                <a:r>
                  <a:rPr lang="en-US" sz="1200" i="1" kern="1200" dirty="0">
                    <a:solidFill>
                      <a:schemeClr val="tx1"/>
                    </a:solidFill>
                    <a:effectLst/>
                    <a:latin typeface="Arial" charset="0"/>
                    <a:ea typeface="ＭＳ Ｐゴシック" pitchFamily="1" charset="-128"/>
                    <a:cs typeface="+mn-cs"/>
                  </a:rPr>
                  <a:t>TCGA-</a:t>
                </a:r>
                <a:r>
                  <a:rPr lang="en-US" sz="1200" i="1" kern="1200" dirty="0" err="1">
                    <a:solidFill>
                      <a:schemeClr val="tx1"/>
                    </a:solidFill>
                    <a:effectLst/>
                    <a:latin typeface="Arial" charset="0"/>
                    <a:ea typeface="ＭＳ Ｐゴシック" pitchFamily="1" charset="-128"/>
                    <a:cs typeface="+mn-cs"/>
                  </a:rPr>
                  <a:t>RNAseq</a:t>
                </a:r>
                <a:r>
                  <a:rPr lang="en-US" sz="1200" i="1" kern="1200" dirty="0">
                    <a:solidFill>
                      <a:schemeClr val="tx1"/>
                    </a:solidFill>
                    <a:effectLst/>
                    <a:latin typeface="Arial" charset="0"/>
                    <a:ea typeface="ＭＳ Ｐゴシック" pitchFamily="1" charset="-128"/>
                    <a:cs typeface="+mn-cs"/>
                  </a:rPr>
                  <a:t> (</a:t>
                </a:r>
                <a:r>
                  <a:rPr lang="en-US" sz="1200" i="1" kern="1200" dirty="0" err="1">
                    <a:solidFill>
                      <a:schemeClr val="tx1"/>
                    </a:solidFill>
                    <a:effectLst/>
                    <a:latin typeface="Arial" charset="0"/>
                    <a:ea typeface="ＭＳ Ｐゴシック" pitchFamily="1" charset="-128"/>
                    <a:cs typeface="+mn-cs"/>
                  </a:rPr>
                  <a:t>downsampled</a:t>
                </a:r>
                <a:r>
                  <a:rPr lang="en-US" sz="1200" i="1" kern="1200" dirty="0">
                    <a:solidFill>
                      <a:schemeClr val="tx1"/>
                    </a:solidFill>
                    <a:effectLst/>
                    <a:latin typeface="Arial" charset="0"/>
                    <a:ea typeface="ＭＳ Ｐゴシック" pitchFamily="1" charset="-128"/>
                    <a:cs typeface="+mn-cs"/>
                  </a:rPr>
                  <a:t>)</a:t>
                </a:r>
                <a:r>
                  <a:rPr lang="en-US" sz="1200" kern="1200" dirty="0">
                    <a:solidFill>
                      <a:schemeClr val="tx1"/>
                    </a:solidFill>
                    <a:effectLst/>
                    <a:latin typeface="Arial" charset="0"/>
                    <a:ea typeface="ＭＳ Ｐゴシック" pitchFamily="1" charset="-128"/>
                    <a:cs typeface="+mn-cs"/>
                  </a:rPr>
                  <a:t> shows the margin score distribution when </a:t>
                </a:r>
                <a:r>
                  <a:rPr lang="en-US" sz="1200" kern="1200" dirty="0" err="1">
                    <a:solidFill>
                      <a:schemeClr val="tx1"/>
                    </a:solidFill>
                    <a:effectLst/>
                    <a:latin typeface="Arial" charset="0"/>
                    <a:ea typeface="ＭＳ Ｐゴシック" pitchFamily="1" charset="-128"/>
                    <a:cs typeface="+mn-cs"/>
                  </a:rPr>
                  <a:t>downsampling</a:t>
                </a:r>
                <a:r>
                  <a:rPr lang="en-US" sz="1200" kern="1200" dirty="0">
                    <a:solidFill>
                      <a:schemeClr val="tx1"/>
                    </a:solidFill>
                    <a:effectLst/>
                    <a:latin typeface="Arial" charset="0"/>
                    <a:ea typeface="ＭＳ Ｐゴシック" pitchFamily="1" charset="-128"/>
                    <a:cs typeface="+mn-cs"/>
                  </a:rPr>
                  <a:t> TCGA bulk RNA-</a:t>
                </a:r>
                <a:r>
                  <a:rPr lang="en-US" sz="1200" kern="1200" dirty="0" err="1">
                    <a:solidFill>
                      <a:schemeClr val="tx1"/>
                    </a:solidFill>
                    <a:effectLst/>
                    <a:latin typeface="Arial" charset="0"/>
                    <a:ea typeface="ＭＳ Ｐゴシック" pitchFamily="1" charset="-128"/>
                    <a:cs typeface="+mn-cs"/>
                  </a:rPr>
                  <a:t>seq</a:t>
                </a:r>
                <a:r>
                  <a:rPr lang="en-US" sz="1200" kern="1200" dirty="0">
                    <a:solidFill>
                      <a:schemeClr val="tx1"/>
                    </a:solidFill>
                    <a:effectLst/>
                    <a:latin typeface="Arial" charset="0"/>
                    <a:ea typeface="ＭＳ Ｐゴシック" pitchFamily="1" charset="-128"/>
                    <a:cs typeface="+mn-cs"/>
                  </a:rPr>
                  <a:t> data to match the coverage of the </a:t>
                </a:r>
                <a:r>
                  <a:rPr lang="en-US" sz="1200" kern="1200" dirty="0" err="1">
                    <a:solidFill>
                      <a:schemeClr val="tx1"/>
                    </a:solidFill>
                    <a:effectLst/>
                    <a:latin typeface="Arial" charset="0"/>
                    <a:ea typeface="ＭＳ Ｐゴシック" pitchFamily="1" charset="-128"/>
                    <a:cs typeface="+mn-cs"/>
                  </a:rPr>
                  <a:t>scRNA-seq</a:t>
                </a:r>
                <a:r>
                  <a:rPr lang="en-US" sz="1200" kern="1200" dirty="0">
                    <a:solidFill>
                      <a:schemeClr val="tx1"/>
                    </a:solidFill>
                    <a:effectLst/>
                    <a:latin typeface="Arial" charset="0"/>
                    <a:ea typeface="ＭＳ Ｐゴシック" pitchFamily="1" charset="-128"/>
                    <a:cs typeface="+mn-cs"/>
                  </a:rPr>
                  <a:t> data. The heatmap in </a:t>
                </a:r>
                <a:r>
                  <a:rPr lang="en-US" sz="1200" b="1" kern="1200" dirty="0">
                    <a:solidFill>
                      <a:schemeClr val="tx1"/>
                    </a:solidFill>
                    <a:effectLst/>
                    <a:latin typeface="Arial" charset="0"/>
                    <a:ea typeface="ＭＳ Ｐゴシック" pitchFamily="1" charset="-128"/>
                    <a:cs typeface="+mn-cs"/>
                  </a:rPr>
                  <a:t>(C)</a:t>
                </a:r>
                <a:r>
                  <a:rPr lang="en-US" sz="1200" kern="1200" dirty="0">
                    <a:solidFill>
                      <a:schemeClr val="tx1"/>
                    </a:solidFill>
                    <a:effectLst/>
                    <a:latin typeface="Arial" charset="0"/>
                    <a:ea typeface="ＭＳ Ｐゴシック" pitchFamily="1" charset="-128"/>
                    <a:cs typeface="+mn-cs"/>
                  </a:rPr>
                  <a:t> depicts log2 TPM expression values of the 100-gene signature used by the consensus classifier (rows) across 66 cells (columns). The annotation bars at the top show resulting subtype calls (</a:t>
                </a:r>
                <a:r>
                  <a:rPr lang="en-US" sz="1200" i="1" kern="1200" dirty="0">
                    <a:solidFill>
                      <a:schemeClr val="tx1"/>
                    </a:solidFill>
                    <a:effectLst/>
                    <a:latin typeface="Arial" charset="0"/>
                    <a:ea typeface="ＭＳ Ｐゴシック" pitchFamily="1" charset="-128"/>
                    <a:cs typeface="+mn-cs"/>
                  </a:rPr>
                  <a:t>Subtype</a:t>
                </a:r>
                <a:r>
                  <a:rPr lang="en-US" sz="1200" kern="1200" dirty="0">
                    <a:solidFill>
                      <a:schemeClr val="tx1"/>
                    </a:solidFill>
                    <a:effectLst/>
                    <a:latin typeface="Arial" charset="0"/>
                    <a:ea typeface="ＭＳ Ｐゴシック" pitchFamily="1" charset="-128"/>
                    <a:cs typeface="+mn-cs"/>
                  </a:rPr>
                  <a:t>), previous characterization of cells as epithelial or stromal by </a:t>
                </a:r>
                <a:r>
                  <a:rPr lang="en-US" sz="1200" kern="1200" dirty="0" err="1">
                    <a:solidFill>
                      <a:schemeClr val="tx1"/>
                    </a:solidFill>
                    <a:effectLst/>
                    <a:latin typeface="Arial" charset="0"/>
                    <a:ea typeface="ＭＳ Ｐゴシック" pitchFamily="1" charset="-128"/>
                    <a:cs typeface="+mn-cs"/>
                  </a:rPr>
                  <a:t>Winterhoff</a:t>
                </a:r>
                <a:r>
                  <a:rPr lang="en-US" sz="1200" kern="1200" dirty="0">
                    <a:solidFill>
                      <a:schemeClr val="tx1"/>
                    </a:solidFill>
                    <a:effectLst/>
                    <a:latin typeface="Arial" charset="0"/>
                    <a:ea typeface="ＭＳ Ｐゴシック" pitchFamily="1" charset="-128"/>
                    <a:cs typeface="+mn-cs"/>
                  </a:rPr>
                  <a:t> et al.</a:t>
                </a:r>
                <a:r>
                  <a:rPr lang="en-US" sz="1200" u="none" strike="noStrike" kern="1200" baseline="30000" dirty="0">
                    <a:solidFill>
                      <a:schemeClr val="tx1"/>
                    </a:solidFill>
                    <a:effectLst/>
                    <a:latin typeface="Arial" charset="0"/>
                    <a:ea typeface="ＭＳ Ｐゴシック" pitchFamily="1" charset="-128"/>
                    <a:cs typeface="+mn-cs"/>
                    <a:hlinkClick r:id="rId8"/>
                  </a:rPr>
                  <a:t>22</a:t>
                </a:r>
                <a:r>
                  <a:rPr lang="en-US" sz="1200" kern="1200" dirty="0">
                    <a:solidFill>
                      <a:schemeClr val="tx1"/>
                    </a:solidFill>
                    <a:effectLst/>
                    <a:latin typeface="Arial" charset="0"/>
                    <a:ea typeface="ＭＳ Ｐゴシック" pitchFamily="1" charset="-128"/>
                    <a:cs typeface="+mn-cs"/>
                  </a:rPr>
                  <a:t> (</a:t>
                </a:r>
                <a:r>
                  <a:rPr lang="en-US" sz="1200" i="1" kern="1200" dirty="0" err="1">
                    <a:solidFill>
                      <a:schemeClr val="tx1"/>
                    </a:solidFill>
                    <a:effectLst/>
                    <a:latin typeface="Arial" charset="0"/>
                    <a:ea typeface="ＭＳ Ｐゴシック" pitchFamily="1" charset="-128"/>
                    <a:cs typeface="+mn-cs"/>
                  </a:rPr>
                  <a:t>CellType</a:t>
                </a:r>
                <a:r>
                  <a:rPr lang="en-US" sz="1200" kern="1200" dirty="0">
                    <a:solidFill>
                      <a:schemeClr val="tx1"/>
                    </a:solidFill>
                    <a:effectLst/>
                    <a:latin typeface="Arial" charset="0"/>
                    <a:ea typeface="ＭＳ Ｐゴシック" pitchFamily="1" charset="-128"/>
                    <a:cs typeface="+mn-cs"/>
                  </a:rPr>
                  <a:t>), and classification probabilities for each subtype (</a:t>
                </a:r>
                <a:r>
                  <a:rPr lang="en-US" sz="1200" i="1" kern="1200" dirty="0" err="1">
                    <a:solidFill>
                      <a:schemeClr val="tx1"/>
                    </a:solidFill>
                    <a:effectLst/>
                    <a:latin typeface="Arial" charset="0"/>
                    <a:ea typeface="ＭＳ Ｐゴシック" pitchFamily="1" charset="-128"/>
                    <a:cs typeface="+mn-cs"/>
                  </a:rPr>
                  <a:t>ClassProb</a:t>
                </a:r>
                <a:r>
                  <a:rPr lang="en-US" sz="1200" kern="1200" dirty="0">
                    <a:solidFill>
                      <a:schemeClr val="tx1"/>
                    </a:solidFill>
                    <a:effectLst/>
                    <a:latin typeface="Arial" charset="0"/>
                    <a:ea typeface="ＭＳ Ｐゴシック" pitchFamily="1" charset="-128"/>
                    <a:cs typeface="+mn-cs"/>
                  </a:rPr>
                  <a:t>).</a:t>
                </a:r>
              </a:p>
              <a:p>
                <a:endParaRPr lang="en-US" dirty="0"/>
              </a:p>
            </p:txBody>
          </p:sp>
        </mc:Fallback>
      </mc:AlternateContent>
      <p:sp>
        <p:nvSpPr>
          <p:cNvPr id="4" name="Slide Number Placeholder 3"/>
          <p:cNvSpPr>
            <a:spLocks noGrp="1"/>
          </p:cNvSpPr>
          <p:nvPr>
            <p:ph type="sldNum" sz="quarter" idx="5"/>
          </p:nvPr>
        </p:nvSpPr>
        <p:spPr/>
        <p:txBody>
          <a:bodyPr/>
          <a:lstStyle/>
          <a:p>
            <a:fld id="{8C865A49-EB5E-4903-ACE8-213423977F78}" type="slidenum">
              <a:rPr lang="en-US" smtClean="0"/>
              <a:pPr/>
              <a:t>20</a:t>
            </a:fld>
            <a:endParaRPr lang="en-US"/>
          </a:p>
        </p:txBody>
      </p:sp>
    </p:spTree>
    <p:extLst>
      <p:ext uri="{BB962C8B-B14F-4D97-AF65-F5344CB8AC3E}">
        <p14:creationId xmlns:p14="http://schemas.microsoft.com/office/powerpoint/2010/main" val="564873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pitchFamily="1" charset="-128"/>
                <a:cs typeface="+mn-cs"/>
              </a:rPr>
              <a:t>endothelial, stromal, myeloid, lymphocyte, epithelial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b="1" kern="1200" dirty="0">
              <a:solidFill>
                <a:schemeClr val="tx1"/>
              </a:solidFill>
              <a:effectLst/>
              <a:latin typeface="Arial" charset="0"/>
              <a:ea typeface="ＭＳ Ｐゴシック" pitchFamily="1" charset="-128"/>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1" kern="1200" dirty="0">
                <a:solidFill>
                  <a:schemeClr val="tx1"/>
                </a:solidFill>
                <a:effectLst/>
                <a:latin typeface="Arial" charset="0"/>
                <a:ea typeface="ＭＳ Ｐゴシック" pitchFamily="1" charset="-128"/>
                <a:cs typeface="+mn-cs"/>
              </a:rPr>
              <a:t>Figure 5: Composition of HGS ovarian tumors at single-cell level.</a:t>
            </a:r>
            <a:r>
              <a:rPr lang="en-US" sz="1200" kern="1200" dirty="0">
                <a:solidFill>
                  <a:schemeClr val="tx1"/>
                </a:solidFill>
                <a:effectLst/>
                <a:latin typeface="Arial" charset="0"/>
                <a:ea typeface="ＭＳ Ｐゴシック" pitchFamily="1" charset="-128"/>
                <a:cs typeface="+mn-cs"/>
              </a:rPr>
              <a:t> </a:t>
            </a:r>
            <a:r>
              <a:rPr lang="en-US" sz="1200" b="1" kern="1200" dirty="0">
                <a:solidFill>
                  <a:schemeClr val="tx1"/>
                </a:solidFill>
                <a:effectLst/>
                <a:latin typeface="Arial" charset="0"/>
                <a:ea typeface="ＭＳ Ｐゴシック" pitchFamily="1" charset="-128"/>
                <a:cs typeface="+mn-cs"/>
              </a:rPr>
              <a:t>(A)</a:t>
            </a:r>
            <a:r>
              <a:rPr lang="en-US" sz="1200" kern="1200" dirty="0">
                <a:solidFill>
                  <a:schemeClr val="tx1"/>
                </a:solidFill>
                <a:effectLst/>
                <a:latin typeface="Arial" charset="0"/>
                <a:ea typeface="ＭＳ Ｐゴシック" pitchFamily="1" charset="-128"/>
                <a:cs typeface="+mn-cs"/>
              </a:rPr>
              <a:t> and </a:t>
            </a:r>
            <a:r>
              <a:rPr lang="en-US" sz="1200" b="1" kern="1200" dirty="0">
                <a:solidFill>
                  <a:schemeClr val="tx1"/>
                </a:solidFill>
                <a:effectLst/>
                <a:latin typeface="Arial" charset="0"/>
                <a:ea typeface="ＭＳ Ｐゴシック" pitchFamily="1" charset="-128"/>
                <a:cs typeface="+mn-cs"/>
              </a:rPr>
              <a:t>(B)</a:t>
            </a:r>
            <a:r>
              <a:rPr lang="en-US" sz="1200" kern="1200" dirty="0">
                <a:solidFill>
                  <a:schemeClr val="tx1"/>
                </a:solidFill>
                <a:effectLst/>
                <a:latin typeface="Arial" charset="0"/>
                <a:ea typeface="ＭＳ Ｐゴシック" pitchFamily="1" charset="-128"/>
                <a:cs typeface="+mn-cs"/>
              </a:rPr>
              <a:t> show subtype and cell type assignments for 13,040 individual tumor cells of tumor T59. </a:t>
            </a:r>
            <a:r>
              <a:rPr lang="en-US" sz="1200" b="1" kern="1200" dirty="0">
                <a:solidFill>
                  <a:schemeClr val="tx1"/>
                </a:solidFill>
                <a:effectLst/>
                <a:latin typeface="Arial" charset="0"/>
                <a:ea typeface="ＭＳ Ｐゴシック" pitchFamily="1" charset="-128"/>
                <a:cs typeface="+mn-cs"/>
              </a:rPr>
              <a:t>(C)</a:t>
            </a:r>
            <a:r>
              <a:rPr lang="en-US" sz="1200" kern="1200" dirty="0">
                <a:solidFill>
                  <a:schemeClr val="tx1"/>
                </a:solidFill>
                <a:effectLst/>
                <a:latin typeface="Arial" charset="0"/>
                <a:ea typeface="ＭＳ Ｐゴシック" pitchFamily="1" charset="-128"/>
                <a:cs typeface="+mn-cs"/>
              </a:rPr>
              <a:t> and </a:t>
            </a:r>
            <a:r>
              <a:rPr lang="en-US" sz="1200" b="1" kern="1200" dirty="0">
                <a:solidFill>
                  <a:schemeClr val="tx1"/>
                </a:solidFill>
                <a:effectLst/>
                <a:latin typeface="Arial" charset="0"/>
                <a:ea typeface="ＭＳ Ｐゴシック" pitchFamily="1" charset="-128"/>
                <a:cs typeface="+mn-cs"/>
              </a:rPr>
              <a:t>(D) </a:t>
            </a:r>
            <a:r>
              <a:rPr lang="en-US" sz="1200" kern="1200" dirty="0">
                <a:solidFill>
                  <a:schemeClr val="tx1"/>
                </a:solidFill>
                <a:effectLst/>
                <a:latin typeface="Arial" charset="0"/>
                <a:ea typeface="ＭＳ Ｐゴシック" pitchFamily="1" charset="-128"/>
                <a:cs typeface="+mn-cs"/>
              </a:rPr>
              <a:t>show subtype and cell type composition for all five tumors. </a:t>
            </a:r>
            <a:r>
              <a:rPr lang="en-US" sz="1200" b="1" kern="1200" dirty="0">
                <a:solidFill>
                  <a:schemeClr val="tx1"/>
                </a:solidFill>
                <a:effectLst/>
                <a:latin typeface="Arial" charset="0"/>
                <a:ea typeface="ＭＳ Ｐゴシック" pitchFamily="1" charset="-128"/>
                <a:cs typeface="+mn-cs"/>
              </a:rPr>
              <a:t>(E) </a:t>
            </a:r>
            <a:r>
              <a:rPr lang="en-US" sz="1200" kern="1200" dirty="0">
                <a:solidFill>
                  <a:schemeClr val="tx1"/>
                </a:solidFill>
                <a:effectLst/>
                <a:latin typeface="Arial" charset="0"/>
                <a:ea typeface="ＭＳ Ｐゴシック" pitchFamily="1" charset="-128"/>
                <a:cs typeface="+mn-cs"/>
              </a:rPr>
              <a:t>shows the percentage of cells of a specific cell type (colors as in legend </a:t>
            </a:r>
            <a:r>
              <a:rPr lang="en-US" sz="1200" b="1" kern="1200" dirty="0">
                <a:solidFill>
                  <a:schemeClr val="tx1"/>
                </a:solidFill>
                <a:effectLst/>
                <a:latin typeface="Arial" charset="0"/>
                <a:ea typeface="ＭＳ Ｐゴシック" pitchFamily="1" charset="-128"/>
                <a:cs typeface="+mn-cs"/>
              </a:rPr>
              <a:t>B</a:t>
            </a:r>
            <a:r>
              <a:rPr lang="en-US" sz="1200" kern="1200" dirty="0">
                <a:solidFill>
                  <a:schemeClr val="tx1"/>
                </a:solidFill>
                <a:effectLst/>
                <a:latin typeface="Arial" charset="0"/>
                <a:ea typeface="ＭＳ Ｐゴシック" pitchFamily="1" charset="-128"/>
                <a:cs typeface="+mn-cs"/>
              </a:rPr>
              <a:t>,</a:t>
            </a:r>
            <a:r>
              <a:rPr lang="en-US" sz="1200" b="1" kern="1200" dirty="0">
                <a:solidFill>
                  <a:schemeClr val="tx1"/>
                </a:solidFill>
                <a:effectLst/>
                <a:latin typeface="Arial" charset="0"/>
                <a:ea typeface="ＭＳ Ｐゴシック" pitchFamily="1" charset="-128"/>
                <a:cs typeface="+mn-cs"/>
              </a:rPr>
              <a:t>D</a:t>
            </a:r>
            <a:r>
              <a:rPr lang="en-US" sz="1200" kern="1200" dirty="0">
                <a:solidFill>
                  <a:schemeClr val="tx1"/>
                </a:solidFill>
                <a:effectLst/>
                <a:latin typeface="Arial" charset="0"/>
                <a:ea typeface="ＭＳ Ｐゴシック" pitchFamily="1" charset="-128"/>
                <a:cs typeface="+mn-cs"/>
              </a:rPr>
              <a:t>) coinciding with the 4 subtype calls across the 5 tumors. </a:t>
            </a:r>
            <a:r>
              <a:rPr lang="en-US" sz="1200" b="1" kern="1200" dirty="0">
                <a:solidFill>
                  <a:schemeClr val="tx1"/>
                </a:solidFill>
                <a:effectLst/>
                <a:latin typeface="Arial" charset="0"/>
                <a:ea typeface="ＭＳ Ｐゴシック" pitchFamily="1" charset="-128"/>
                <a:cs typeface="+mn-cs"/>
              </a:rPr>
              <a:t>(F) </a:t>
            </a:r>
            <a:r>
              <a:rPr lang="en-US" sz="1200" kern="1200" dirty="0">
                <a:solidFill>
                  <a:schemeClr val="tx1"/>
                </a:solidFill>
                <a:effectLst/>
                <a:latin typeface="Arial" charset="0"/>
                <a:ea typeface="ＭＳ Ｐゴシック" pitchFamily="1" charset="-128"/>
                <a:cs typeface="+mn-cs"/>
              </a:rPr>
              <a:t>shows subtype classification probabilities for bulk RNA-</a:t>
            </a:r>
            <a:r>
              <a:rPr lang="en-US" sz="1200" kern="1200" dirty="0" err="1">
                <a:solidFill>
                  <a:schemeClr val="tx1"/>
                </a:solidFill>
                <a:effectLst/>
                <a:latin typeface="Arial" charset="0"/>
                <a:ea typeface="ＭＳ Ｐゴシック" pitchFamily="1" charset="-128"/>
                <a:cs typeface="+mn-cs"/>
              </a:rPr>
              <a:t>seq</a:t>
            </a:r>
            <a:r>
              <a:rPr lang="en-US" sz="1200" kern="1200" dirty="0">
                <a:solidFill>
                  <a:schemeClr val="tx1"/>
                </a:solidFill>
                <a:effectLst/>
                <a:latin typeface="Arial" charset="0"/>
                <a:ea typeface="ＭＳ Ｐゴシック" pitchFamily="1" charset="-128"/>
                <a:cs typeface="+mn-cs"/>
              </a:rPr>
              <a:t> data available for 4 of the 5 tumors (upper panel), and margin score distribution for the epithelial cells of the respective tumor (lower panel). The margin score of the bulk tumor is indicated by an asterisk. Subtype and cell type assignments for individual cells, as in </a:t>
            </a:r>
            <a:r>
              <a:rPr lang="en-US" sz="1200" b="1" kern="1200" dirty="0">
                <a:solidFill>
                  <a:schemeClr val="tx1"/>
                </a:solidFill>
                <a:effectLst/>
                <a:latin typeface="Arial" charset="0"/>
                <a:ea typeface="ＭＳ Ｐゴシック" pitchFamily="1" charset="-128"/>
                <a:cs typeface="+mn-cs"/>
              </a:rPr>
              <a:t>(A)</a:t>
            </a:r>
            <a:r>
              <a:rPr lang="en-US" sz="1200" kern="1200" dirty="0">
                <a:solidFill>
                  <a:schemeClr val="tx1"/>
                </a:solidFill>
                <a:effectLst/>
                <a:latin typeface="Arial" charset="0"/>
                <a:ea typeface="ＭＳ Ｐゴシック" pitchFamily="1" charset="-128"/>
                <a:cs typeface="+mn-cs"/>
              </a:rPr>
              <a:t> and </a:t>
            </a:r>
            <a:r>
              <a:rPr lang="en-US" sz="1200" b="1" kern="1200" dirty="0">
                <a:solidFill>
                  <a:schemeClr val="tx1"/>
                </a:solidFill>
                <a:effectLst/>
                <a:latin typeface="Arial" charset="0"/>
                <a:ea typeface="ＭＳ Ｐゴシック" pitchFamily="1" charset="-128"/>
                <a:cs typeface="+mn-cs"/>
              </a:rPr>
              <a:t>(B)</a:t>
            </a:r>
            <a:r>
              <a:rPr lang="en-US" sz="1200" kern="1200" dirty="0">
                <a:solidFill>
                  <a:schemeClr val="tx1"/>
                </a:solidFill>
                <a:effectLst/>
                <a:latin typeface="Arial" charset="0"/>
                <a:ea typeface="ＭＳ Ｐゴシック" pitchFamily="1" charset="-128"/>
                <a:cs typeface="+mn-cs"/>
              </a:rPr>
              <a:t> for tumor T59, are shown for all tumors in Supplementary Figure S8.</a:t>
            </a:r>
          </a:p>
          <a:p>
            <a:endParaRPr lang="en-US" sz="1200" b="1" kern="1200" dirty="0">
              <a:solidFill>
                <a:schemeClr val="tx1"/>
              </a:solidFill>
              <a:effectLst/>
              <a:latin typeface="Arial" charset="0"/>
              <a:ea typeface="ＭＳ Ｐゴシック" pitchFamily="1" charset="-128"/>
              <a:cs typeface="+mn-cs"/>
            </a:endParaRPr>
          </a:p>
          <a:p>
            <a:r>
              <a:rPr lang="en-US" sz="1200" b="1" kern="1200" dirty="0">
                <a:solidFill>
                  <a:schemeClr val="tx1"/>
                </a:solidFill>
                <a:effectLst/>
                <a:latin typeface="Arial" charset="0"/>
                <a:ea typeface="ＭＳ Ｐゴシック" pitchFamily="1" charset="-128"/>
                <a:cs typeface="+mn-cs"/>
              </a:rPr>
              <a:t>Methods: Subtype classification on single cell sequencing data</a:t>
            </a:r>
          </a:p>
          <a:p>
            <a:r>
              <a:rPr lang="en-US" sz="1200" kern="1200" dirty="0">
                <a:solidFill>
                  <a:schemeClr val="tx1"/>
                </a:solidFill>
                <a:effectLst/>
                <a:latin typeface="Arial" charset="0"/>
                <a:ea typeface="ＭＳ Ｐゴシック" pitchFamily="1" charset="-128"/>
                <a:cs typeface="+mn-cs"/>
              </a:rPr>
              <a:t>Bulk and single-cell RNA-</a:t>
            </a:r>
            <a:r>
              <a:rPr lang="en-US" sz="1200" kern="1200" dirty="0" err="1">
                <a:solidFill>
                  <a:schemeClr val="tx1"/>
                </a:solidFill>
                <a:effectLst/>
                <a:latin typeface="Arial" charset="0"/>
                <a:ea typeface="ＭＳ Ｐゴシック" pitchFamily="1" charset="-128"/>
                <a:cs typeface="+mn-cs"/>
              </a:rPr>
              <a:t>seq</a:t>
            </a:r>
            <a:r>
              <a:rPr lang="en-US" sz="1200" kern="1200" dirty="0">
                <a:solidFill>
                  <a:schemeClr val="tx1"/>
                </a:solidFill>
                <a:effectLst/>
                <a:latin typeface="Arial" charset="0"/>
                <a:ea typeface="ＭＳ Ｐゴシック" pitchFamily="1" charset="-128"/>
                <a:cs typeface="+mn-cs"/>
              </a:rPr>
              <a:t> data for one fresh HGSOC specimen was obtained from the Supplementary Material of </a:t>
            </a:r>
            <a:r>
              <a:rPr lang="en-US" sz="1200" kern="1200" dirty="0" err="1">
                <a:solidFill>
                  <a:schemeClr val="tx1"/>
                </a:solidFill>
                <a:effectLst/>
                <a:latin typeface="Arial" charset="0"/>
                <a:ea typeface="ＭＳ Ｐゴシック" pitchFamily="1" charset="-128"/>
                <a:cs typeface="+mn-cs"/>
              </a:rPr>
              <a:t>Winterhoff</a:t>
            </a:r>
            <a:r>
              <a:rPr lang="en-US" sz="1200" kern="1200" dirty="0">
                <a:solidFill>
                  <a:schemeClr val="tx1"/>
                </a:solidFill>
                <a:effectLst/>
                <a:latin typeface="Arial" charset="0"/>
                <a:ea typeface="ＭＳ Ｐゴシック" pitchFamily="1" charset="-128"/>
                <a:cs typeface="+mn-cs"/>
              </a:rPr>
              <a:t> et al.</a:t>
            </a:r>
            <a:r>
              <a:rPr lang="en-US" sz="1200" u="none" strike="noStrike" kern="1200" baseline="30000" dirty="0">
                <a:solidFill>
                  <a:schemeClr val="tx1"/>
                </a:solidFill>
                <a:effectLst/>
                <a:latin typeface="Arial" charset="0"/>
                <a:ea typeface="ＭＳ Ｐゴシック" pitchFamily="1" charset="-128"/>
                <a:cs typeface="+mn-cs"/>
                <a:hlinkClick r:id="rId3"/>
              </a:rPr>
              <a:t>22</a:t>
            </a:r>
            <a:r>
              <a:rPr lang="en-US" sz="1200" kern="1200" dirty="0">
                <a:solidFill>
                  <a:schemeClr val="tx1"/>
                </a:solidFill>
                <a:effectLst/>
                <a:latin typeface="Arial" charset="0"/>
                <a:ea typeface="ＭＳ Ｐゴシック" pitchFamily="1" charset="-128"/>
                <a:cs typeface="+mn-cs"/>
              </a:rPr>
              <a:t>. Subtypes were classified using the </a:t>
            </a:r>
            <a:r>
              <a:rPr lang="en-US" sz="1200" kern="1200" dirty="0" err="1">
                <a:solidFill>
                  <a:schemeClr val="tx1"/>
                </a:solidFill>
                <a:effectLst/>
                <a:latin typeface="Arial" charset="0"/>
                <a:ea typeface="ＭＳ Ｐゴシック" pitchFamily="1" charset="-128"/>
                <a:cs typeface="+mn-cs"/>
              </a:rPr>
              <a:t>consensusOV</a:t>
            </a:r>
            <a:r>
              <a:rPr lang="en-US" sz="1200" kern="1200" dirty="0">
                <a:solidFill>
                  <a:schemeClr val="tx1"/>
                </a:solidFill>
                <a:effectLst/>
                <a:latin typeface="Arial" charset="0"/>
                <a:ea typeface="ＭＳ Ｐゴシック" pitchFamily="1" charset="-128"/>
                <a:cs typeface="+mn-cs"/>
              </a:rPr>
              <a:t> package</a:t>
            </a:r>
            <a:r>
              <a:rPr lang="en-US" sz="1200" u="none" strike="noStrike" kern="1200" baseline="30000" dirty="0">
                <a:solidFill>
                  <a:schemeClr val="tx1"/>
                </a:solidFill>
                <a:effectLst/>
                <a:latin typeface="Arial" charset="0"/>
                <a:ea typeface="ＭＳ Ｐゴシック" pitchFamily="1" charset="-128"/>
                <a:cs typeface="+mn-cs"/>
                <a:hlinkClick r:id="rId4"/>
              </a:rPr>
              <a:t>8</a:t>
            </a:r>
            <a:r>
              <a:rPr lang="en-US" sz="1200" kern="1200" dirty="0">
                <a:solidFill>
                  <a:schemeClr val="tx1"/>
                </a:solidFill>
                <a:effectLst/>
                <a:latin typeface="Arial" charset="0"/>
                <a:ea typeface="ＭＳ Ｐゴシック" pitchFamily="1" charset="-128"/>
                <a:cs typeface="+mn-cs"/>
              </a:rPr>
              <a:t>. The 800-gene signature was derived by selecting the 200 most representative genes per subtype based on differential expression</a:t>
            </a:r>
            <a:r>
              <a:rPr lang="en-US" sz="1200" u="none" strike="noStrike" kern="1200" baseline="30000" dirty="0">
                <a:solidFill>
                  <a:schemeClr val="tx1"/>
                </a:solidFill>
                <a:effectLst/>
                <a:latin typeface="Arial" charset="0"/>
                <a:ea typeface="ＭＳ Ｐゴシック" pitchFamily="1" charset="-128"/>
                <a:cs typeface="+mn-cs"/>
                <a:hlinkClick r:id="rId5"/>
              </a:rPr>
              <a:t>4</a:t>
            </a:r>
            <a:r>
              <a:rPr lang="en-US" sz="1200" kern="1200" dirty="0">
                <a:solidFill>
                  <a:schemeClr val="tx1"/>
                </a:solidFill>
                <a:effectLst/>
                <a:latin typeface="Arial" charset="0"/>
                <a:ea typeface="ＭＳ Ｐゴシック" pitchFamily="1" charset="-128"/>
                <a:cs typeface="+mn-cs"/>
              </a:rPr>
              <a:t>. TCGA bulk RNA-</a:t>
            </a:r>
            <a:r>
              <a:rPr lang="en-US" sz="1200" kern="1200" dirty="0" err="1">
                <a:solidFill>
                  <a:schemeClr val="tx1"/>
                </a:solidFill>
                <a:effectLst/>
                <a:latin typeface="Arial" charset="0"/>
                <a:ea typeface="ＭＳ Ｐゴシック" pitchFamily="1" charset="-128"/>
                <a:cs typeface="+mn-cs"/>
              </a:rPr>
              <a:t>seq</a:t>
            </a:r>
            <a:r>
              <a:rPr lang="en-US" sz="1200" kern="1200" dirty="0">
                <a:solidFill>
                  <a:schemeClr val="tx1"/>
                </a:solidFill>
                <a:effectLst/>
                <a:latin typeface="Arial" charset="0"/>
                <a:ea typeface="ＭＳ Ｐゴシック" pitchFamily="1" charset="-128"/>
                <a:cs typeface="+mn-cs"/>
              </a:rPr>
              <a:t> and microarray data were obtained using the </a:t>
            </a:r>
            <a:r>
              <a:rPr lang="en-US" sz="1200" kern="1200" dirty="0" err="1">
                <a:solidFill>
                  <a:schemeClr val="tx1"/>
                </a:solidFill>
                <a:effectLst/>
                <a:latin typeface="Arial" charset="0"/>
                <a:ea typeface="ＭＳ Ｐゴシック" pitchFamily="1" charset="-128"/>
                <a:cs typeface="+mn-cs"/>
              </a:rPr>
              <a:t>curatedTCGAData</a:t>
            </a:r>
            <a:r>
              <a:rPr lang="en-US" sz="1200" kern="1200" dirty="0">
                <a:solidFill>
                  <a:schemeClr val="tx1"/>
                </a:solidFill>
                <a:effectLst/>
                <a:latin typeface="Arial" charset="0"/>
                <a:ea typeface="ＭＳ Ｐゴシック" pitchFamily="1" charset="-128"/>
                <a:cs typeface="+mn-cs"/>
              </a:rPr>
              <a:t> Bioconductor package. </a:t>
            </a:r>
            <a:r>
              <a:rPr lang="en-US" sz="1200" kern="1200" dirty="0" err="1">
                <a:solidFill>
                  <a:schemeClr val="tx1"/>
                </a:solidFill>
                <a:effectLst/>
                <a:latin typeface="Arial" charset="0"/>
                <a:ea typeface="ＭＳ Ｐゴシック" pitchFamily="1" charset="-128"/>
                <a:cs typeface="+mn-cs"/>
              </a:rPr>
              <a:t>Downsampling</a:t>
            </a:r>
            <a:r>
              <a:rPr lang="en-US" sz="1200" kern="1200" dirty="0">
                <a:solidFill>
                  <a:schemeClr val="tx1"/>
                </a:solidFill>
                <a:effectLst/>
                <a:latin typeface="Arial" charset="0"/>
                <a:ea typeface="ＭＳ Ｐゴシック" pitchFamily="1" charset="-128"/>
                <a:cs typeface="+mn-cs"/>
              </a:rPr>
              <a:t> of TCGA bulk RNA-</a:t>
            </a:r>
            <a:r>
              <a:rPr lang="en-US" sz="1200" kern="1200" dirty="0" err="1">
                <a:solidFill>
                  <a:schemeClr val="tx1"/>
                </a:solidFill>
                <a:effectLst/>
                <a:latin typeface="Arial" charset="0"/>
                <a:ea typeface="ＭＳ Ｐゴシック" pitchFamily="1" charset="-128"/>
                <a:cs typeface="+mn-cs"/>
              </a:rPr>
              <a:t>seq</a:t>
            </a:r>
            <a:r>
              <a:rPr lang="en-US" sz="1200" kern="1200" dirty="0">
                <a:solidFill>
                  <a:schemeClr val="tx1"/>
                </a:solidFill>
                <a:effectLst/>
                <a:latin typeface="Arial" charset="0"/>
                <a:ea typeface="ＭＳ Ｐゴシック" pitchFamily="1" charset="-128"/>
                <a:cs typeface="+mn-cs"/>
              </a:rPr>
              <a:t> data to match the coverage of the </a:t>
            </a:r>
            <a:r>
              <a:rPr lang="en-US" sz="1200" kern="1200" dirty="0" err="1">
                <a:solidFill>
                  <a:schemeClr val="tx1"/>
                </a:solidFill>
                <a:effectLst/>
                <a:latin typeface="Arial" charset="0"/>
                <a:ea typeface="ＭＳ Ｐゴシック" pitchFamily="1" charset="-128"/>
                <a:cs typeface="+mn-cs"/>
              </a:rPr>
              <a:t>scRNA-seq</a:t>
            </a:r>
            <a:r>
              <a:rPr lang="en-US" sz="1200" kern="1200" dirty="0">
                <a:solidFill>
                  <a:schemeClr val="tx1"/>
                </a:solidFill>
                <a:effectLst/>
                <a:latin typeface="Arial" charset="0"/>
                <a:ea typeface="ＭＳ Ｐゴシック" pitchFamily="1" charset="-128"/>
                <a:cs typeface="+mn-cs"/>
              </a:rPr>
              <a:t> data was carried out using the function </a:t>
            </a:r>
            <a:r>
              <a:rPr lang="en-US" sz="1200" kern="1200" dirty="0" err="1">
                <a:solidFill>
                  <a:schemeClr val="tx1"/>
                </a:solidFill>
                <a:effectLst/>
                <a:latin typeface="Arial" charset="0"/>
                <a:ea typeface="ＭＳ Ｐゴシック" pitchFamily="1" charset="-128"/>
                <a:cs typeface="+mn-cs"/>
              </a:rPr>
              <a:t>downsampleMatrix</a:t>
            </a:r>
            <a:r>
              <a:rPr lang="en-US" sz="1200" kern="1200" dirty="0">
                <a:solidFill>
                  <a:schemeClr val="tx1"/>
                </a:solidFill>
                <a:effectLst/>
                <a:latin typeface="Arial" charset="0"/>
                <a:ea typeface="ＭＳ Ｐゴシック" pitchFamily="1" charset="-128"/>
                <a:cs typeface="+mn-cs"/>
              </a:rPr>
              <a:t> of the </a:t>
            </a:r>
            <a:r>
              <a:rPr lang="en-US" sz="1200" kern="1200" dirty="0" err="1">
                <a:solidFill>
                  <a:schemeClr val="tx1"/>
                </a:solidFill>
                <a:effectLst/>
                <a:latin typeface="Arial" charset="0"/>
                <a:ea typeface="ＭＳ Ｐゴシック" pitchFamily="1" charset="-128"/>
                <a:cs typeface="+mn-cs"/>
              </a:rPr>
              <a:t>DropletUtils</a:t>
            </a:r>
            <a:r>
              <a:rPr lang="en-US" sz="1200" kern="1200" dirty="0">
                <a:solidFill>
                  <a:schemeClr val="tx1"/>
                </a:solidFill>
                <a:effectLst/>
                <a:latin typeface="Arial" charset="0"/>
                <a:ea typeface="ＭＳ Ｐゴシック" pitchFamily="1" charset="-128"/>
                <a:cs typeface="+mn-cs"/>
              </a:rPr>
              <a:t> package</a:t>
            </a:r>
            <a:r>
              <a:rPr lang="en-US" sz="1200" u="none" strike="noStrike" kern="1200" baseline="30000" dirty="0">
                <a:solidFill>
                  <a:schemeClr val="tx1"/>
                </a:solidFill>
                <a:effectLst/>
                <a:latin typeface="Arial" charset="0"/>
                <a:ea typeface="ＭＳ Ｐゴシック" pitchFamily="1" charset="-128"/>
                <a:cs typeface="+mn-cs"/>
                <a:hlinkClick r:id="rId6"/>
              </a:rPr>
              <a:t>36</a:t>
            </a:r>
            <a:r>
              <a:rPr lang="en-US" sz="1200" kern="1200" dirty="0">
                <a:solidFill>
                  <a:schemeClr val="tx1"/>
                </a:solidFill>
                <a:effectLst/>
                <a:latin typeface="Arial" charset="0"/>
                <a:ea typeface="ＭＳ Ｐゴシック" pitchFamily="1" charset="-128"/>
                <a:cs typeface="+mn-cs"/>
              </a:rPr>
              <a:t>. Five additional HGSOC specimens were subjected to 10x Genomics single-cell RNA sequencing, producing an average of 235 million reads per patient sample with an average of 11,502 cells/sample and 23,000 reads/cell. Sample collection, experimental procedures, and data processing steps are described in Supplementary Methods S1.</a:t>
            </a:r>
            <a:r>
              <a:rPr lang="en-US" dirty="0">
                <a:effectLst/>
              </a:rPr>
              <a:t> </a:t>
            </a:r>
          </a:p>
          <a:p>
            <a:endParaRPr lang="en-US" sz="1200" kern="1200" dirty="0">
              <a:solidFill>
                <a:schemeClr val="tx1"/>
              </a:solidFill>
              <a:effectLst/>
              <a:latin typeface="Arial" charset="0"/>
              <a:ea typeface="ＭＳ Ｐゴシック" pitchFamily="1" charset="-128"/>
              <a:cs typeface="+mn-cs"/>
            </a:endParaRPr>
          </a:p>
          <a:p>
            <a:r>
              <a:rPr lang="en-US" sz="1200" kern="1200" dirty="0">
                <a:solidFill>
                  <a:schemeClr val="tx1"/>
                </a:solidFill>
                <a:effectLst/>
                <a:latin typeface="Arial" charset="0"/>
                <a:ea typeface="ＭＳ Ｐゴシック" pitchFamily="1" charset="-128"/>
                <a:cs typeface="+mn-cs"/>
              </a:rPr>
              <a:t>S1.1 Single-cell patient samples</a:t>
            </a:r>
          </a:p>
          <a:p>
            <a:r>
              <a:rPr lang="en-US" sz="1200" kern="1200" dirty="0">
                <a:solidFill>
                  <a:schemeClr val="tx1"/>
                </a:solidFill>
                <a:effectLst/>
                <a:latin typeface="Arial" charset="0"/>
                <a:ea typeface="ＭＳ Ｐゴシック" pitchFamily="1" charset="-128"/>
                <a:cs typeface="+mn-cs"/>
              </a:rPr>
              <a:t>All patient samples were collected using protocols approved by the University of Minnesota’s Institutional</a:t>
            </a:r>
          </a:p>
          <a:p>
            <a:r>
              <a:rPr lang="en-US" sz="1200" kern="1200" dirty="0">
                <a:solidFill>
                  <a:schemeClr val="tx1"/>
                </a:solidFill>
                <a:effectLst/>
                <a:latin typeface="Arial" charset="0"/>
                <a:ea typeface="ＭＳ Ｐゴシック" pitchFamily="1" charset="-128"/>
                <a:cs typeface="+mn-cs"/>
              </a:rPr>
              <a:t>Review Board (Protocol numbers 1408M52905 and 1611M99903). Women were consented to the study</a:t>
            </a:r>
          </a:p>
          <a:p>
            <a:r>
              <a:rPr lang="en-US" sz="1200" kern="1200" dirty="0">
                <a:solidFill>
                  <a:schemeClr val="tx1"/>
                </a:solidFill>
                <a:effectLst/>
                <a:latin typeface="Arial" charset="0"/>
                <a:ea typeface="ＭＳ Ｐゴシック" pitchFamily="1" charset="-128"/>
                <a:cs typeface="+mn-cs"/>
              </a:rPr>
              <a:t>if they had clinical, laboratory and/or imaging findings suspicious for ovarian cancer, including recurrent</a:t>
            </a:r>
          </a:p>
          <a:p>
            <a:r>
              <a:rPr lang="en-US" sz="1200" kern="1200" dirty="0">
                <a:solidFill>
                  <a:schemeClr val="tx1"/>
                </a:solidFill>
                <a:effectLst/>
                <a:latin typeface="Arial" charset="0"/>
                <a:ea typeface="ＭＳ Ｐゴシック" pitchFamily="1" charset="-128"/>
                <a:cs typeface="+mn-cs"/>
              </a:rPr>
              <a:t>ovarian cancer. Women were enrolled upon pathological confirmation of ovarian cancer. Tumor specimens</a:t>
            </a:r>
          </a:p>
          <a:p>
            <a:r>
              <a:rPr lang="en-US" sz="1200" kern="1200" dirty="0">
                <a:solidFill>
                  <a:schemeClr val="tx1"/>
                </a:solidFill>
                <a:effectLst/>
                <a:latin typeface="Arial" charset="0"/>
                <a:ea typeface="ＭＳ Ｐゴシック" pitchFamily="1" charset="-128"/>
                <a:cs typeface="+mn-cs"/>
              </a:rPr>
              <a:t>taken from the operating room were used for clinical diagnoses and excess tissue was released to the study. Samples were kept in media at 4C. Tissue samples were dissected with scalpel and scissors to remove necrotic and fatty tissues and to dice the tumor specimens into small pieces. Tumor pieces were digested at 37C and gentle shaking following the </a:t>
            </a:r>
            <a:r>
              <a:rPr lang="en-US" sz="1200" kern="1200" dirty="0" err="1">
                <a:solidFill>
                  <a:schemeClr val="tx1"/>
                </a:solidFill>
                <a:effectLst/>
                <a:latin typeface="Arial" charset="0"/>
                <a:ea typeface="ＭＳ Ｐゴシック" pitchFamily="1" charset="-128"/>
                <a:cs typeface="+mn-cs"/>
              </a:rPr>
              <a:t>Miltenyi</a:t>
            </a:r>
            <a:r>
              <a:rPr lang="en-US" sz="1200" kern="1200" dirty="0">
                <a:solidFill>
                  <a:schemeClr val="tx1"/>
                </a:solidFill>
                <a:effectLst/>
                <a:latin typeface="Arial" charset="0"/>
                <a:ea typeface="ＭＳ Ｐゴシック" pitchFamily="1" charset="-128"/>
                <a:cs typeface="+mn-cs"/>
              </a:rPr>
              <a:t> </a:t>
            </a:r>
            <a:r>
              <a:rPr lang="en-US" sz="1200" kern="1200" dirty="0" err="1">
                <a:solidFill>
                  <a:schemeClr val="tx1"/>
                </a:solidFill>
                <a:effectLst/>
                <a:latin typeface="Arial" charset="0"/>
                <a:ea typeface="ＭＳ Ｐゴシック" pitchFamily="1" charset="-128"/>
                <a:cs typeface="+mn-cs"/>
              </a:rPr>
              <a:t>GentleMacs</a:t>
            </a:r>
            <a:r>
              <a:rPr lang="en-US" sz="1200" kern="1200" dirty="0">
                <a:solidFill>
                  <a:schemeClr val="tx1"/>
                </a:solidFill>
                <a:effectLst/>
                <a:latin typeface="Arial" charset="0"/>
                <a:ea typeface="ＭＳ Ｐゴシック" pitchFamily="1" charset="-128"/>
                <a:cs typeface="+mn-cs"/>
              </a:rPr>
              <a:t> Dissociation system protocol (</a:t>
            </a:r>
            <a:r>
              <a:rPr lang="en-US" sz="1200" kern="1200" dirty="0" err="1">
                <a:solidFill>
                  <a:schemeClr val="tx1"/>
                </a:solidFill>
                <a:effectLst/>
                <a:latin typeface="Arial" charset="0"/>
                <a:ea typeface="ＭＳ Ｐゴシック" pitchFamily="1" charset="-128"/>
                <a:cs typeface="+mn-cs"/>
              </a:rPr>
              <a:t>Miltenyibiotec</a:t>
            </a:r>
            <a:r>
              <a:rPr lang="en-US" sz="1200" kern="1200" dirty="0">
                <a:solidFill>
                  <a:schemeClr val="tx1"/>
                </a:solidFill>
                <a:effectLst/>
                <a:latin typeface="Arial" charset="0"/>
                <a:ea typeface="ＭＳ Ｐゴシック" pitchFamily="1" charset="-128"/>
                <a:cs typeface="+mn-cs"/>
              </a:rPr>
              <a:t>, San Diego CA). This protocol uses a proprietary mix of enzymes and specially designed centrifuge tubes to generate a single cell suspension. Cells were filtered through a 70 micron filter, washed 2 in PBS and incubated with red blood cell lysis to remove red blood cells. Cell viability was determined based on trypan blue exclusion. Cells were transported to the University of Minnesota core sequencing facility for processing within 3 hours after excision from the patient.</a:t>
            </a:r>
          </a:p>
          <a:p>
            <a:endParaRPr lang="en-US" sz="1200" kern="1200" dirty="0">
              <a:solidFill>
                <a:schemeClr val="tx1"/>
              </a:solidFill>
              <a:effectLst/>
              <a:latin typeface="Arial" charset="0"/>
              <a:ea typeface="ＭＳ Ｐゴシック" pitchFamily="1" charset="-128"/>
              <a:cs typeface="+mn-cs"/>
            </a:endParaRPr>
          </a:p>
          <a:p>
            <a:r>
              <a:rPr lang="en-US" sz="1200" kern="1200" dirty="0">
                <a:solidFill>
                  <a:schemeClr val="tx1"/>
                </a:solidFill>
                <a:effectLst/>
                <a:latin typeface="Arial" charset="0"/>
                <a:ea typeface="ＭＳ Ｐゴシック" pitchFamily="1" charset="-128"/>
                <a:cs typeface="+mn-cs"/>
              </a:rPr>
              <a:t>S1.2 Single-cell RNA quantification</a:t>
            </a:r>
          </a:p>
          <a:p>
            <a:r>
              <a:rPr lang="en-US" sz="1200" kern="1200" dirty="0">
                <a:solidFill>
                  <a:schemeClr val="tx1"/>
                </a:solidFill>
                <a:effectLst/>
                <a:latin typeface="Arial" charset="0"/>
                <a:ea typeface="ＭＳ Ｐゴシック" pitchFamily="1" charset="-128"/>
                <a:cs typeface="+mn-cs"/>
              </a:rPr>
              <a:t>RNA was converted to cDNA and tagged with barcodes following the 10x Genomics Single Cell 3’ Protocol</a:t>
            </a:r>
          </a:p>
          <a:p>
            <a:r>
              <a:rPr lang="en-US" sz="1200" kern="1200" dirty="0">
                <a:solidFill>
                  <a:schemeClr val="tx1"/>
                </a:solidFill>
                <a:effectLst/>
                <a:latin typeface="Arial" charset="0"/>
                <a:ea typeface="ＭＳ Ｐゴシック" pitchFamily="1" charset="-128"/>
                <a:cs typeface="+mn-cs"/>
              </a:rPr>
              <a:t>utilizing the </a:t>
            </a:r>
            <a:r>
              <a:rPr lang="en-US" sz="1200" kern="1200" dirty="0" err="1">
                <a:solidFill>
                  <a:schemeClr val="tx1"/>
                </a:solidFill>
                <a:effectLst/>
                <a:latin typeface="Arial" charset="0"/>
                <a:ea typeface="ＭＳ Ｐゴシック" pitchFamily="1" charset="-128"/>
                <a:cs typeface="+mn-cs"/>
              </a:rPr>
              <a:t>ChromiumTM</a:t>
            </a:r>
            <a:r>
              <a:rPr lang="en-US" sz="1200" kern="1200" dirty="0">
                <a:solidFill>
                  <a:schemeClr val="tx1"/>
                </a:solidFill>
                <a:effectLst/>
                <a:latin typeface="Arial" charset="0"/>
                <a:ea typeface="ＭＳ Ｐゴシック" pitchFamily="1" charset="-128"/>
                <a:cs typeface="+mn-cs"/>
              </a:rPr>
              <a:t> Single Cell 3’ v2 Library &amp; Gel Bead Kit and </a:t>
            </a:r>
            <a:r>
              <a:rPr lang="en-US" sz="1200" kern="1200" dirty="0" err="1">
                <a:solidFill>
                  <a:schemeClr val="tx1"/>
                </a:solidFill>
                <a:effectLst/>
                <a:latin typeface="Arial" charset="0"/>
                <a:ea typeface="ＭＳ Ｐゴシック" pitchFamily="1" charset="-128"/>
                <a:cs typeface="+mn-cs"/>
              </a:rPr>
              <a:t>ChromiumTM</a:t>
            </a:r>
            <a:r>
              <a:rPr lang="en-US" sz="1200" kern="1200" dirty="0">
                <a:solidFill>
                  <a:schemeClr val="tx1"/>
                </a:solidFill>
                <a:effectLst/>
                <a:latin typeface="Arial" charset="0"/>
                <a:ea typeface="ＭＳ Ｐゴシック" pitchFamily="1" charset="-128"/>
                <a:cs typeface="+mn-cs"/>
              </a:rPr>
              <a:t> Single Cell A</a:t>
            </a:r>
          </a:p>
          <a:p>
            <a:r>
              <a:rPr lang="en-US" sz="1200" kern="1200" dirty="0">
                <a:solidFill>
                  <a:schemeClr val="tx1"/>
                </a:solidFill>
                <a:effectLst/>
                <a:latin typeface="Arial" charset="0"/>
                <a:ea typeface="ＭＳ Ｐゴシック" pitchFamily="1" charset="-128"/>
                <a:cs typeface="+mn-cs"/>
              </a:rPr>
              <a:t>Chip Kit (10X Genomics, Pleasanton, CA). The cDNA was sequenced using an Illumina </a:t>
            </a:r>
            <a:r>
              <a:rPr lang="en-US" sz="1200" kern="1200" dirty="0" err="1">
                <a:solidFill>
                  <a:schemeClr val="tx1"/>
                </a:solidFill>
                <a:effectLst/>
                <a:latin typeface="Arial" charset="0"/>
                <a:ea typeface="ＭＳ Ｐゴシック" pitchFamily="1" charset="-128"/>
                <a:cs typeface="+mn-cs"/>
              </a:rPr>
              <a:t>HiSeq</a:t>
            </a:r>
            <a:r>
              <a:rPr lang="en-US" sz="1200" kern="1200" dirty="0">
                <a:solidFill>
                  <a:schemeClr val="tx1"/>
                </a:solidFill>
                <a:effectLst/>
                <a:latin typeface="Arial" charset="0"/>
                <a:ea typeface="ＭＳ Ｐゴシック" pitchFamily="1" charset="-128"/>
                <a:cs typeface="+mn-cs"/>
              </a:rPr>
              <a:t> 2500 flow</a:t>
            </a:r>
          </a:p>
          <a:p>
            <a:r>
              <a:rPr lang="en-US" sz="1200" kern="1200" dirty="0">
                <a:solidFill>
                  <a:schemeClr val="tx1"/>
                </a:solidFill>
                <a:effectLst/>
                <a:latin typeface="Arial" charset="0"/>
                <a:ea typeface="ＭＳ Ｐゴシック" pitchFamily="1" charset="-128"/>
                <a:cs typeface="+mn-cs"/>
              </a:rPr>
              <a:t>cell with Rapid chemistry and 100 </a:t>
            </a:r>
            <a:r>
              <a:rPr lang="en-US" sz="1200" kern="1200" dirty="0" err="1">
                <a:solidFill>
                  <a:schemeClr val="tx1"/>
                </a:solidFill>
                <a:effectLst/>
                <a:latin typeface="Arial" charset="0"/>
                <a:ea typeface="ＭＳ Ｐゴシック" pitchFamily="1" charset="-128"/>
                <a:cs typeface="+mn-cs"/>
              </a:rPr>
              <a:t>bp</a:t>
            </a:r>
            <a:r>
              <a:rPr lang="en-US" sz="1200" kern="1200" dirty="0">
                <a:solidFill>
                  <a:schemeClr val="tx1"/>
                </a:solidFill>
                <a:effectLst/>
                <a:latin typeface="Arial" charset="0"/>
                <a:ea typeface="ＭＳ Ｐゴシック" pitchFamily="1" charset="-128"/>
                <a:cs typeface="+mn-cs"/>
              </a:rPr>
              <a:t> paired end sequencing, producing an average of 235 million reads</a:t>
            </a:r>
          </a:p>
          <a:p>
            <a:r>
              <a:rPr lang="en-US" sz="1200" kern="1200" dirty="0">
                <a:solidFill>
                  <a:schemeClr val="tx1"/>
                </a:solidFill>
                <a:effectLst/>
                <a:latin typeface="Arial" charset="0"/>
                <a:ea typeface="ＭＳ Ｐゴシック" pitchFamily="1" charset="-128"/>
                <a:cs typeface="+mn-cs"/>
              </a:rPr>
              <a:t>per patient sample with an average of 11,502 cells/sample and 23,000 reads/cell. </a:t>
            </a:r>
            <a:r>
              <a:rPr lang="en-US" sz="1200" kern="1200" dirty="0" err="1">
                <a:solidFill>
                  <a:schemeClr val="tx1"/>
                </a:solidFill>
                <a:effectLst/>
                <a:latin typeface="Arial" charset="0"/>
                <a:ea typeface="ＭＳ Ｐゴシック" pitchFamily="1" charset="-128"/>
                <a:cs typeface="+mn-cs"/>
              </a:rPr>
              <a:t>Fastq</a:t>
            </a:r>
            <a:r>
              <a:rPr lang="en-US" sz="1200" kern="1200" dirty="0">
                <a:solidFill>
                  <a:schemeClr val="tx1"/>
                </a:solidFill>
                <a:effectLst/>
                <a:latin typeface="Arial" charset="0"/>
                <a:ea typeface="ＭＳ Ｐゴシック" pitchFamily="1" charset="-128"/>
                <a:cs typeface="+mn-cs"/>
              </a:rPr>
              <a:t> files were analyzed using </a:t>
            </a:r>
            <a:r>
              <a:rPr lang="en-US" sz="1200" kern="1200" dirty="0" err="1">
                <a:solidFill>
                  <a:schemeClr val="tx1"/>
                </a:solidFill>
                <a:effectLst/>
                <a:latin typeface="Arial" charset="0"/>
                <a:ea typeface="ＭＳ Ｐゴシック" pitchFamily="1" charset="-128"/>
                <a:cs typeface="+mn-cs"/>
              </a:rPr>
              <a:t>CellRanger</a:t>
            </a:r>
            <a:r>
              <a:rPr lang="en-US" sz="1200" kern="1200" dirty="0">
                <a:solidFill>
                  <a:schemeClr val="tx1"/>
                </a:solidFill>
                <a:effectLst/>
                <a:latin typeface="Arial" charset="0"/>
                <a:ea typeface="ＭＳ Ｐゴシック" pitchFamily="1" charset="-128"/>
                <a:cs typeface="+mn-cs"/>
              </a:rPr>
              <a:t> (v3.0.2) software which performs indexing, demultiplexing, and alignment to produce a matrix of RNA abundance (cells  genes) using the Unique Molecular Identifier (UMI) counts. Raw and processed </a:t>
            </a:r>
            <a:r>
              <a:rPr lang="en-US" sz="1200" kern="1200" dirty="0" err="1">
                <a:solidFill>
                  <a:schemeClr val="tx1"/>
                </a:solidFill>
                <a:effectLst/>
                <a:latin typeface="Arial" charset="0"/>
                <a:ea typeface="ＭＳ Ｐゴシック" pitchFamily="1" charset="-128"/>
                <a:cs typeface="+mn-cs"/>
              </a:rPr>
              <a:t>scRNA-seq</a:t>
            </a:r>
            <a:r>
              <a:rPr lang="en-US" sz="1200" kern="1200" dirty="0">
                <a:solidFill>
                  <a:schemeClr val="tx1"/>
                </a:solidFill>
                <a:effectLst/>
                <a:latin typeface="Arial" charset="0"/>
                <a:ea typeface="ＭＳ Ｐゴシック" pitchFamily="1" charset="-128"/>
                <a:cs typeface="+mn-cs"/>
              </a:rPr>
              <a:t> data is available upon request and will be deposited in GEO upon acceptance.</a:t>
            </a:r>
          </a:p>
          <a:p>
            <a:endParaRPr lang="en-US" sz="1200" kern="1200" dirty="0">
              <a:solidFill>
                <a:schemeClr val="tx1"/>
              </a:solidFill>
              <a:effectLst/>
              <a:latin typeface="Arial" charset="0"/>
              <a:ea typeface="ＭＳ Ｐゴシック" pitchFamily="1" charset="-128"/>
              <a:cs typeface="+mn-cs"/>
            </a:endParaRPr>
          </a:p>
          <a:p>
            <a:r>
              <a:rPr lang="en-US" sz="1200" kern="1200" dirty="0">
                <a:solidFill>
                  <a:schemeClr val="tx1"/>
                </a:solidFill>
                <a:effectLst/>
                <a:latin typeface="Arial" charset="0"/>
                <a:ea typeface="ＭＳ Ｐゴシック" pitchFamily="1" charset="-128"/>
                <a:cs typeface="+mn-cs"/>
              </a:rPr>
              <a:t>S1.3 Single-cell data processing</a:t>
            </a:r>
          </a:p>
          <a:p>
            <a:r>
              <a:rPr lang="en-US" sz="1200" kern="1200" dirty="0">
                <a:solidFill>
                  <a:schemeClr val="tx1"/>
                </a:solidFill>
                <a:effectLst/>
                <a:latin typeface="Arial" charset="0"/>
                <a:ea typeface="ＭＳ Ｐゴシック" pitchFamily="1" charset="-128"/>
                <a:cs typeface="+mn-cs"/>
              </a:rPr>
              <a:t>Data preprocessing, quality control (QC), normalization, dimensionality reduction, and clustering was</a:t>
            </a:r>
          </a:p>
          <a:p>
            <a:r>
              <a:rPr lang="en-US" sz="1200" kern="1200" dirty="0">
                <a:solidFill>
                  <a:schemeClr val="tx1"/>
                </a:solidFill>
                <a:effectLst/>
                <a:latin typeface="Arial" charset="0"/>
                <a:ea typeface="ＭＳ Ｐゴシック" pitchFamily="1" charset="-128"/>
                <a:cs typeface="+mn-cs"/>
              </a:rPr>
              <a:t>carried out based on the </a:t>
            </a:r>
            <a:r>
              <a:rPr lang="en-US" sz="1200" kern="1200" dirty="0" err="1">
                <a:solidFill>
                  <a:schemeClr val="tx1"/>
                </a:solidFill>
                <a:effectLst/>
                <a:latin typeface="Arial" charset="0"/>
                <a:ea typeface="ＭＳ Ｐゴシック" pitchFamily="1" charset="-128"/>
                <a:cs typeface="+mn-cs"/>
              </a:rPr>
              <a:t>simpleSingleCell</a:t>
            </a:r>
            <a:r>
              <a:rPr lang="en-US" sz="1200" kern="1200" dirty="0">
                <a:solidFill>
                  <a:schemeClr val="tx1"/>
                </a:solidFill>
                <a:effectLst/>
                <a:latin typeface="Arial" charset="0"/>
                <a:ea typeface="ＭＳ Ｐゴシック" pitchFamily="1" charset="-128"/>
                <a:cs typeface="+mn-cs"/>
              </a:rPr>
              <a:t> Bioconductor workflow [1], using functionality implemented</a:t>
            </a:r>
          </a:p>
          <a:p>
            <a:r>
              <a:rPr lang="en-US" sz="1200" kern="1200" dirty="0">
                <a:solidFill>
                  <a:schemeClr val="tx1"/>
                </a:solidFill>
                <a:effectLst/>
                <a:latin typeface="Arial" charset="0"/>
                <a:ea typeface="ＭＳ Ｐゴシック" pitchFamily="1" charset="-128"/>
                <a:cs typeface="+mn-cs"/>
              </a:rPr>
              <a:t>in the </a:t>
            </a:r>
            <a:r>
              <a:rPr lang="en-US" sz="1200" kern="1200" dirty="0" err="1">
                <a:solidFill>
                  <a:schemeClr val="tx1"/>
                </a:solidFill>
                <a:effectLst/>
                <a:latin typeface="Arial" charset="0"/>
                <a:ea typeface="ＭＳ Ｐゴシック" pitchFamily="1" charset="-128"/>
                <a:cs typeface="+mn-cs"/>
              </a:rPr>
              <a:t>scater</a:t>
            </a:r>
            <a:r>
              <a:rPr lang="en-US" sz="1200" kern="1200" dirty="0">
                <a:solidFill>
                  <a:schemeClr val="tx1"/>
                </a:solidFill>
                <a:effectLst/>
                <a:latin typeface="Arial" charset="0"/>
                <a:ea typeface="ＭＳ Ｐゴシック" pitchFamily="1" charset="-128"/>
                <a:cs typeface="+mn-cs"/>
              </a:rPr>
              <a:t> and </a:t>
            </a:r>
            <a:r>
              <a:rPr lang="en-US" sz="1200" kern="1200" dirty="0" err="1">
                <a:solidFill>
                  <a:schemeClr val="tx1"/>
                </a:solidFill>
                <a:effectLst/>
                <a:latin typeface="Arial" charset="0"/>
                <a:ea typeface="ＭＳ Ｐゴシック" pitchFamily="1" charset="-128"/>
                <a:cs typeface="+mn-cs"/>
              </a:rPr>
              <a:t>scran</a:t>
            </a:r>
            <a:r>
              <a:rPr lang="en-US" sz="1200" kern="1200" dirty="0">
                <a:solidFill>
                  <a:schemeClr val="tx1"/>
                </a:solidFill>
                <a:effectLst/>
                <a:latin typeface="Arial" charset="0"/>
                <a:ea typeface="ＭＳ Ｐゴシック" pitchFamily="1" charset="-128"/>
                <a:cs typeface="+mn-cs"/>
              </a:rPr>
              <a:t> Bioconductor packages [2]. Cells representing outliers for one of three QC</a:t>
            </a:r>
          </a:p>
          <a:p>
            <a:r>
              <a:rPr lang="en-US" sz="1200" kern="1200" dirty="0">
                <a:solidFill>
                  <a:schemeClr val="tx1"/>
                </a:solidFill>
                <a:effectLst/>
                <a:latin typeface="Arial" charset="0"/>
                <a:ea typeface="ＭＳ Ｐゴシック" pitchFamily="1" charset="-128"/>
                <a:cs typeface="+mn-cs"/>
              </a:rPr>
              <a:t>metrics were excluded based on the median absolute deviation (MAD) from the median value of each</a:t>
            </a:r>
          </a:p>
          <a:p>
            <a:r>
              <a:rPr lang="en-US" sz="1200" kern="1200" dirty="0">
                <a:solidFill>
                  <a:schemeClr val="tx1"/>
                </a:solidFill>
                <a:effectLst/>
                <a:latin typeface="Arial" charset="0"/>
                <a:ea typeface="ＭＳ Ｐゴシック" pitchFamily="1" charset="-128"/>
                <a:cs typeface="+mn-cs"/>
              </a:rPr>
              <a:t>metric across all cells. We therefore excluded cells that displayed a high proportion of reads mapped to</a:t>
            </a:r>
          </a:p>
          <a:p>
            <a:r>
              <a:rPr lang="en-US" sz="1200" kern="1200" dirty="0">
                <a:solidFill>
                  <a:schemeClr val="tx1"/>
                </a:solidFill>
                <a:effectLst/>
                <a:latin typeface="Arial" charset="0"/>
                <a:ea typeface="ＭＳ Ｐゴシック" pitchFamily="1" charset="-128"/>
                <a:cs typeface="+mn-cs"/>
              </a:rPr>
              <a:t>mitochondrial genes (3 MADs), small library sizes (1 MAD), and cells with too few expressed genes (1</a:t>
            </a:r>
          </a:p>
          <a:p>
            <a:r>
              <a:rPr lang="en-US" sz="1200" kern="1200" dirty="0">
                <a:solidFill>
                  <a:schemeClr val="tx1"/>
                </a:solidFill>
                <a:effectLst/>
                <a:latin typeface="Arial" charset="0"/>
                <a:ea typeface="ＭＳ Ｐゴシック" pitchFamily="1" charset="-128"/>
                <a:cs typeface="+mn-cs"/>
              </a:rPr>
              <a:t>MAD). For the remaining cells, we excluded genes with an average expression below 0.001, i.e. with less</a:t>
            </a:r>
          </a:p>
          <a:p>
            <a:r>
              <a:rPr lang="en-US" sz="1200" kern="1200" dirty="0">
                <a:solidFill>
                  <a:schemeClr val="tx1"/>
                </a:solidFill>
                <a:effectLst/>
                <a:latin typeface="Arial" charset="0"/>
                <a:ea typeface="ＭＳ Ｐゴシック" pitchFamily="1" charset="-128"/>
                <a:cs typeface="+mn-cs"/>
              </a:rPr>
              <a:t>than 1 read per 1000 cells. Normalization for differences in library size between cells was carried out using</a:t>
            </a:r>
          </a:p>
          <a:p>
            <a:r>
              <a:rPr lang="en-US" sz="1200" kern="1200" dirty="0">
                <a:solidFill>
                  <a:schemeClr val="tx1"/>
                </a:solidFill>
                <a:effectLst/>
                <a:latin typeface="Arial" charset="0"/>
                <a:ea typeface="ＭＳ Ｐゴシック" pitchFamily="1" charset="-128"/>
                <a:cs typeface="+mn-cs"/>
              </a:rPr>
              <a:t>the normalize function from the </a:t>
            </a:r>
            <a:r>
              <a:rPr lang="en-US" sz="1200" kern="1200" dirty="0" err="1">
                <a:solidFill>
                  <a:schemeClr val="tx1"/>
                </a:solidFill>
                <a:effectLst/>
                <a:latin typeface="Arial" charset="0"/>
                <a:ea typeface="ＭＳ Ｐゴシック" pitchFamily="1" charset="-128"/>
                <a:cs typeface="+mn-cs"/>
              </a:rPr>
              <a:t>scater</a:t>
            </a:r>
            <a:r>
              <a:rPr lang="en-US" sz="1200" kern="1200" dirty="0">
                <a:solidFill>
                  <a:schemeClr val="tx1"/>
                </a:solidFill>
                <a:effectLst/>
                <a:latin typeface="Arial" charset="0"/>
                <a:ea typeface="ＭＳ Ｐゴシック" pitchFamily="1" charset="-128"/>
                <a:cs typeface="+mn-cs"/>
              </a:rPr>
              <a:t> package. Dimensionality reduction was carried out using the</a:t>
            </a:r>
          </a:p>
          <a:p>
            <a:r>
              <a:rPr lang="en-US" sz="1200" kern="1200" dirty="0" err="1">
                <a:solidFill>
                  <a:schemeClr val="tx1"/>
                </a:solidFill>
                <a:effectLst/>
                <a:latin typeface="Arial" charset="0"/>
                <a:ea typeface="ＭＳ Ｐゴシック" pitchFamily="1" charset="-128"/>
                <a:cs typeface="+mn-cs"/>
              </a:rPr>
              <a:t>denoisePCA</a:t>
            </a:r>
            <a:r>
              <a:rPr lang="en-US" sz="1200" kern="1200" dirty="0">
                <a:solidFill>
                  <a:schemeClr val="tx1"/>
                </a:solidFill>
                <a:effectLst/>
                <a:latin typeface="Arial" charset="0"/>
                <a:ea typeface="ＭＳ Ｐゴシック" pitchFamily="1" charset="-128"/>
                <a:cs typeface="+mn-cs"/>
              </a:rPr>
              <a:t> function from the </a:t>
            </a:r>
            <a:r>
              <a:rPr lang="en-US" sz="1200" kern="1200" dirty="0" err="1">
                <a:solidFill>
                  <a:schemeClr val="tx1"/>
                </a:solidFill>
                <a:effectLst/>
                <a:latin typeface="Arial" charset="0"/>
                <a:ea typeface="ＭＳ Ｐゴシック" pitchFamily="1" charset="-128"/>
                <a:cs typeface="+mn-cs"/>
              </a:rPr>
              <a:t>scran</a:t>
            </a:r>
            <a:r>
              <a:rPr lang="en-US" sz="1200" kern="1200" dirty="0">
                <a:solidFill>
                  <a:schemeClr val="tx1"/>
                </a:solidFill>
                <a:effectLst/>
                <a:latin typeface="Arial" charset="0"/>
                <a:ea typeface="ＭＳ Ｐゴシック" pitchFamily="1" charset="-128"/>
                <a:cs typeface="+mn-cs"/>
              </a:rPr>
              <a:t> package, which carries out principal components analysis (PCA)</a:t>
            </a:r>
          </a:p>
          <a:p>
            <a:r>
              <a:rPr lang="en-US" sz="1200" kern="1200" dirty="0">
                <a:solidFill>
                  <a:schemeClr val="tx1"/>
                </a:solidFill>
                <a:effectLst/>
                <a:latin typeface="Arial" charset="0"/>
                <a:ea typeface="ＭＳ Ｐゴシック" pitchFamily="1" charset="-128"/>
                <a:cs typeface="+mn-cs"/>
              </a:rPr>
              <a:t>and removes principal components corresponding to technical noise. Clustering was carried out using the</a:t>
            </a:r>
          </a:p>
          <a:p>
            <a:r>
              <a:rPr lang="en-US" sz="1200" kern="1200" dirty="0" err="1">
                <a:solidFill>
                  <a:schemeClr val="tx1"/>
                </a:solidFill>
                <a:effectLst/>
                <a:latin typeface="Arial" charset="0"/>
                <a:ea typeface="ＭＳ Ｐゴシック" pitchFamily="1" charset="-128"/>
                <a:cs typeface="+mn-cs"/>
              </a:rPr>
              <a:t>buildSNNGraph</a:t>
            </a:r>
            <a:r>
              <a:rPr lang="en-US" sz="1200" kern="1200" dirty="0">
                <a:solidFill>
                  <a:schemeClr val="tx1"/>
                </a:solidFill>
                <a:effectLst/>
                <a:latin typeface="Arial" charset="0"/>
                <a:ea typeface="ＭＳ Ｐゴシック" pitchFamily="1" charset="-128"/>
                <a:cs typeface="+mn-cs"/>
              </a:rPr>
              <a:t> function from the </a:t>
            </a:r>
            <a:r>
              <a:rPr lang="en-US" sz="1200" kern="1200" dirty="0" err="1">
                <a:solidFill>
                  <a:schemeClr val="tx1"/>
                </a:solidFill>
                <a:effectLst/>
                <a:latin typeface="Arial" charset="0"/>
                <a:ea typeface="ＭＳ Ｐゴシック" pitchFamily="1" charset="-128"/>
                <a:cs typeface="+mn-cs"/>
              </a:rPr>
              <a:t>scran</a:t>
            </a:r>
            <a:r>
              <a:rPr lang="en-US" sz="1200" kern="1200" dirty="0">
                <a:solidFill>
                  <a:schemeClr val="tx1"/>
                </a:solidFill>
                <a:effectLst/>
                <a:latin typeface="Arial" charset="0"/>
                <a:ea typeface="ＭＳ Ｐゴシック" pitchFamily="1" charset="-128"/>
                <a:cs typeface="+mn-cs"/>
              </a:rPr>
              <a:t> package with the number of nearest neighbors (argument k) set</a:t>
            </a:r>
          </a:p>
          <a:p>
            <a:r>
              <a:rPr lang="en-US" sz="1200" kern="1200" dirty="0">
                <a:solidFill>
                  <a:schemeClr val="tx1"/>
                </a:solidFill>
                <a:effectLst/>
                <a:latin typeface="Arial" charset="0"/>
                <a:ea typeface="ＭＳ Ｐゴシック" pitchFamily="1" charset="-128"/>
                <a:cs typeface="+mn-cs"/>
              </a:rPr>
              <a:t>to 25. The resulting k-nearest-neighbors graph was clustered using the function </a:t>
            </a:r>
            <a:r>
              <a:rPr lang="en-US" sz="1200" kern="1200" dirty="0" err="1">
                <a:solidFill>
                  <a:schemeClr val="tx1"/>
                </a:solidFill>
                <a:effectLst/>
                <a:latin typeface="Arial" charset="0"/>
                <a:ea typeface="ＭＳ Ｐゴシック" pitchFamily="1" charset="-128"/>
                <a:cs typeface="+mn-cs"/>
              </a:rPr>
              <a:t>cluster_walktrap</a:t>
            </a:r>
            <a:r>
              <a:rPr lang="en-US" sz="1200" kern="1200" dirty="0">
                <a:solidFill>
                  <a:schemeClr val="tx1"/>
                </a:solidFill>
                <a:effectLst/>
                <a:latin typeface="Arial" charset="0"/>
                <a:ea typeface="ＭＳ Ｐゴシック" pitchFamily="1" charset="-128"/>
                <a:cs typeface="+mn-cs"/>
              </a:rPr>
              <a:t> from</a:t>
            </a:r>
          </a:p>
          <a:p>
            <a:r>
              <a:rPr lang="en-US" sz="1200" kern="1200" dirty="0">
                <a:solidFill>
                  <a:schemeClr val="tx1"/>
                </a:solidFill>
                <a:effectLst/>
                <a:latin typeface="Arial" charset="0"/>
                <a:ea typeface="ＭＳ Ｐゴシック" pitchFamily="1" charset="-128"/>
                <a:cs typeface="+mn-cs"/>
              </a:rPr>
              <a:t>the </a:t>
            </a:r>
            <a:r>
              <a:rPr lang="en-US" sz="1200" kern="1200" dirty="0" err="1">
                <a:solidFill>
                  <a:schemeClr val="tx1"/>
                </a:solidFill>
                <a:effectLst/>
                <a:latin typeface="Arial" charset="0"/>
                <a:ea typeface="ＭＳ Ｐゴシック" pitchFamily="1" charset="-128"/>
                <a:cs typeface="+mn-cs"/>
              </a:rPr>
              <a:t>igraph</a:t>
            </a:r>
            <a:r>
              <a:rPr lang="en-US" sz="1200" kern="1200" dirty="0">
                <a:solidFill>
                  <a:schemeClr val="tx1"/>
                </a:solidFill>
                <a:effectLst/>
                <a:latin typeface="Arial" charset="0"/>
                <a:ea typeface="ＭＳ Ｐゴシック" pitchFamily="1" charset="-128"/>
                <a:cs typeface="+mn-cs"/>
              </a:rPr>
              <a:t> package [3]. Summary statistics of the various processing steps are shown in Supplementary</a:t>
            </a:r>
          </a:p>
          <a:p>
            <a:r>
              <a:rPr lang="en-US" sz="1200" kern="1200" dirty="0">
                <a:solidFill>
                  <a:schemeClr val="tx1"/>
                </a:solidFill>
                <a:effectLst/>
                <a:latin typeface="Arial" charset="0"/>
                <a:ea typeface="ＭＳ Ｐゴシック" pitchFamily="1" charset="-128"/>
                <a:cs typeface="+mn-cs"/>
              </a:rPr>
              <a:t>Table S1.</a:t>
            </a:r>
          </a:p>
          <a:p>
            <a:endParaRPr lang="en-US" dirty="0"/>
          </a:p>
          <a:p>
            <a:r>
              <a:rPr lang="en-US" sz="1200" kern="1200" dirty="0">
                <a:solidFill>
                  <a:schemeClr val="tx1"/>
                </a:solidFill>
                <a:effectLst/>
                <a:latin typeface="Arial" charset="0"/>
                <a:ea typeface="ＭＳ Ｐゴシック" pitchFamily="1" charset="-128"/>
                <a:cs typeface="+mn-cs"/>
              </a:rPr>
              <a:t>S1.4 Single-cell annotation</a:t>
            </a:r>
          </a:p>
          <a:p>
            <a:r>
              <a:rPr lang="en-US" sz="1200" kern="1200" dirty="0">
                <a:solidFill>
                  <a:schemeClr val="tx1"/>
                </a:solidFill>
                <a:effectLst/>
                <a:latin typeface="Arial" charset="0"/>
                <a:ea typeface="ＭＳ Ｐゴシック" pitchFamily="1" charset="-128"/>
                <a:cs typeface="+mn-cs"/>
              </a:rPr>
              <a:t>Cell types were annotated based on marker gene expression and similarity to reference transcriptomes</a:t>
            </a:r>
          </a:p>
          <a:p>
            <a:r>
              <a:rPr lang="en-US" sz="1200" kern="1200" dirty="0">
                <a:solidFill>
                  <a:schemeClr val="tx1"/>
                </a:solidFill>
                <a:effectLst/>
                <a:latin typeface="Arial" charset="0"/>
                <a:ea typeface="ＭＳ Ｐゴシック" pitchFamily="1" charset="-128"/>
                <a:cs typeface="+mn-cs"/>
              </a:rPr>
              <a:t>of pure cell types. Marker genes for epithelial, endothelial, </a:t>
            </a:r>
            <a:r>
              <a:rPr lang="en-US" sz="1200" kern="1200" dirty="0" err="1">
                <a:solidFill>
                  <a:schemeClr val="tx1"/>
                </a:solidFill>
                <a:effectLst/>
                <a:latin typeface="Arial" charset="0"/>
                <a:ea typeface="ＭＳ Ｐゴシック" pitchFamily="1" charset="-128"/>
                <a:cs typeface="+mn-cs"/>
              </a:rPr>
              <a:t>lymphoctye</a:t>
            </a:r>
            <a:r>
              <a:rPr lang="en-US" sz="1200" kern="1200" dirty="0">
                <a:solidFill>
                  <a:schemeClr val="tx1"/>
                </a:solidFill>
                <a:effectLst/>
                <a:latin typeface="Arial" charset="0"/>
                <a:ea typeface="ＭＳ Ｐゴシック" pitchFamily="1" charset="-128"/>
                <a:cs typeface="+mn-cs"/>
              </a:rPr>
              <a:t>, myeloid, and stromal cells were</a:t>
            </a:r>
          </a:p>
          <a:p>
            <a:r>
              <a:rPr lang="en-US" sz="1200" kern="1200" dirty="0">
                <a:solidFill>
                  <a:schemeClr val="tx1"/>
                </a:solidFill>
                <a:effectLst/>
                <a:latin typeface="Arial" charset="0"/>
                <a:ea typeface="ＭＳ Ｐゴシック" pitchFamily="1" charset="-128"/>
                <a:cs typeface="+mn-cs"/>
              </a:rPr>
              <a:t>selected based on the work of Shih et al. [4]. Annotation transfer based on transcriptome similarity to</a:t>
            </a:r>
          </a:p>
          <a:p>
            <a:r>
              <a:rPr lang="en-US" sz="1200" kern="1200" dirty="0">
                <a:solidFill>
                  <a:schemeClr val="tx1"/>
                </a:solidFill>
                <a:effectLst/>
                <a:latin typeface="Arial" charset="0"/>
                <a:ea typeface="ＭＳ Ｐゴシック" pitchFamily="1" charset="-128"/>
                <a:cs typeface="+mn-cs"/>
              </a:rPr>
              <a:t>pure cell types were carried out using the </a:t>
            </a:r>
            <a:r>
              <a:rPr lang="en-US" sz="1200" kern="1200" dirty="0" err="1">
                <a:solidFill>
                  <a:schemeClr val="tx1"/>
                </a:solidFill>
                <a:effectLst/>
                <a:latin typeface="Arial" charset="0"/>
                <a:ea typeface="ＭＳ Ｐゴシック" pitchFamily="1" charset="-128"/>
                <a:cs typeface="+mn-cs"/>
              </a:rPr>
              <a:t>SingleR</a:t>
            </a:r>
            <a:r>
              <a:rPr lang="en-US" sz="1200" kern="1200" dirty="0">
                <a:solidFill>
                  <a:schemeClr val="tx1"/>
                </a:solidFill>
                <a:effectLst/>
                <a:latin typeface="Arial" charset="0"/>
                <a:ea typeface="ＭＳ Ｐゴシック" pitchFamily="1" charset="-128"/>
                <a:cs typeface="+mn-cs"/>
              </a:rPr>
              <a:t> Bioconductor package [5] with two different reference</a:t>
            </a:r>
          </a:p>
          <a:p>
            <a:r>
              <a:rPr lang="en-US" sz="1200" kern="1200" dirty="0">
                <a:solidFill>
                  <a:schemeClr val="tx1"/>
                </a:solidFill>
                <a:effectLst/>
                <a:latin typeface="Arial" charset="0"/>
                <a:ea typeface="ＭＳ Ｐゴシック" pitchFamily="1" charset="-128"/>
                <a:cs typeface="+mn-cs"/>
              </a:rPr>
              <a:t>databases: (</a:t>
            </a:r>
            <a:r>
              <a:rPr lang="en-US" sz="1200" kern="1200" dirty="0" err="1">
                <a:solidFill>
                  <a:schemeClr val="tx1"/>
                </a:solidFill>
                <a:effectLst/>
                <a:latin typeface="Arial" charset="0"/>
                <a:ea typeface="ＭＳ Ｐゴシック" pitchFamily="1" charset="-128"/>
                <a:cs typeface="+mn-cs"/>
              </a:rPr>
              <a:t>i</a:t>
            </a:r>
            <a:r>
              <a:rPr lang="en-US" sz="1200" kern="1200" dirty="0">
                <a:solidFill>
                  <a:schemeClr val="tx1"/>
                </a:solidFill>
                <a:effectLst/>
                <a:latin typeface="Arial" charset="0"/>
                <a:ea typeface="ＭＳ Ｐゴシック" pitchFamily="1" charset="-128"/>
                <a:cs typeface="+mn-cs"/>
              </a:rPr>
              <a:t>) The Human Cell Atlas [6], and (ii) a compilation of cell type transcriptomes from</a:t>
            </a:r>
          </a:p>
          <a:p>
            <a:r>
              <a:rPr lang="en-US" sz="1200" kern="1200" dirty="0">
                <a:solidFill>
                  <a:schemeClr val="tx1"/>
                </a:solidFill>
                <a:effectLst/>
                <a:latin typeface="Arial" charset="0"/>
                <a:ea typeface="ＭＳ Ｐゴシック" pitchFamily="1" charset="-128"/>
                <a:cs typeface="+mn-cs"/>
              </a:rPr>
              <a:t>ENCODE [7] and BLUEPRINT [8].</a:t>
            </a:r>
          </a:p>
          <a:p>
            <a:endParaRPr lang="en-US" dirty="0"/>
          </a:p>
        </p:txBody>
      </p:sp>
      <p:sp>
        <p:nvSpPr>
          <p:cNvPr id="4" name="Slide Number Placeholder 3"/>
          <p:cNvSpPr>
            <a:spLocks noGrp="1"/>
          </p:cNvSpPr>
          <p:nvPr>
            <p:ph type="sldNum" sz="quarter" idx="5"/>
          </p:nvPr>
        </p:nvSpPr>
        <p:spPr/>
        <p:txBody>
          <a:bodyPr/>
          <a:lstStyle/>
          <a:p>
            <a:fld id="{8C865A49-EB5E-4903-ACE8-213423977F78}" type="slidenum">
              <a:rPr lang="en-US" smtClean="0"/>
              <a:pPr/>
              <a:t>21</a:t>
            </a:fld>
            <a:endParaRPr lang="en-US"/>
          </a:p>
        </p:txBody>
      </p:sp>
    </p:spTree>
    <p:extLst>
      <p:ext uri="{BB962C8B-B14F-4D97-AF65-F5344CB8AC3E}">
        <p14:creationId xmlns:p14="http://schemas.microsoft.com/office/powerpoint/2010/main" val="3081945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ＭＳ Ｐゴシック" pitchFamily="1" charset="-128"/>
                <a:cs typeface="+mn-cs"/>
              </a:rPr>
              <a:t>Using the ovarian carcinoma (OV) and lung adenocarcinoma (LUAD) datasets of The Cancer Genome Atlas (TCGA), which represent opposing extremes with respect to tumor purity, copy number heterogeneity and TMB, we demonstrate high reliability of tumor-only analyses for inference of allele-specific copy number, identification of functional mutations, LOH, mutational signatures, and TMB.</a:t>
            </a:r>
          </a:p>
          <a:p>
            <a:endParaRPr lang="en-US" dirty="0"/>
          </a:p>
        </p:txBody>
      </p:sp>
      <p:sp>
        <p:nvSpPr>
          <p:cNvPr id="4" name="Slide Number Placeholder 3"/>
          <p:cNvSpPr>
            <a:spLocks noGrp="1"/>
          </p:cNvSpPr>
          <p:nvPr>
            <p:ph type="sldNum" sz="quarter" idx="5"/>
          </p:nvPr>
        </p:nvSpPr>
        <p:spPr/>
        <p:txBody>
          <a:bodyPr/>
          <a:lstStyle/>
          <a:p>
            <a:fld id="{8C865A49-EB5E-4903-ACE8-213423977F78}" type="slidenum">
              <a:rPr lang="en-US" smtClean="0"/>
              <a:pPr/>
              <a:t>23</a:t>
            </a:fld>
            <a:endParaRPr lang="en-US"/>
          </a:p>
        </p:txBody>
      </p:sp>
    </p:spTree>
    <p:extLst>
      <p:ext uri="{BB962C8B-B14F-4D97-AF65-F5344CB8AC3E}">
        <p14:creationId xmlns:p14="http://schemas.microsoft.com/office/powerpoint/2010/main" val="3235237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GATK, Bioconductor</a:t>
            </a:r>
          </a:p>
        </p:txBody>
      </p:sp>
      <p:sp>
        <p:nvSpPr>
          <p:cNvPr id="4" name="Slide Number Placeholder 3"/>
          <p:cNvSpPr>
            <a:spLocks noGrp="1"/>
          </p:cNvSpPr>
          <p:nvPr>
            <p:ph type="sldNum" sz="quarter" idx="5"/>
          </p:nvPr>
        </p:nvSpPr>
        <p:spPr/>
        <p:txBody>
          <a:bodyPr/>
          <a:lstStyle/>
          <a:p>
            <a:fld id="{8C865A49-EB5E-4903-ACE8-213423977F78}" type="slidenum">
              <a:rPr lang="en-US" smtClean="0"/>
              <a:pPr/>
              <a:t>24</a:t>
            </a:fld>
            <a:endParaRPr lang="en-US"/>
          </a:p>
        </p:txBody>
      </p:sp>
    </p:spTree>
    <p:extLst>
      <p:ext uri="{BB962C8B-B14F-4D97-AF65-F5344CB8AC3E}">
        <p14:creationId xmlns:p14="http://schemas.microsoft.com/office/powerpoint/2010/main" val="3586150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9" name="Shape 59"/>
          <p:cNvSpPr txBox="1">
            <a:spLocks noGrp="1"/>
          </p:cNvSpPr>
          <p:nvPr>
            <p:ph type="body" idx="1"/>
          </p:nvPr>
        </p:nvSpPr>
        <p:spPr>
          <a:xfrm>
            <a:off x="685801" y="4343401"/>
            <a:ext cx="5486399" cy="4114800"/>
          </a:xfrm>
          <a:prstGeom prst="rect">
            <a:avLst/>
          </a:prstGeom>
        </p:spPr>
        <p:txBody>
          <a:bodyPr lIns="91419" tIns="91419" rIns="91419" bIns="91419" anchor="t" anchorCtr="0">
            <a:noAutofit/>
          </a:bodyPr>
          <a:lstStyle/>
          <a:p>
            <a:r>
              <a:rPr lang="en-US" dirty="0"/>
              <a:t>This work was motivated by the need to simplify general statistical analysis and development of bioinformatic tools for a study as complex as the Cancer Genome Atlas, where</a:t>
            </a:r>
            <a:r>
              <a:rPr lang="en-US" baseline="0" dirty="0"/>
              <a:t> 33 cancers were assayed on many platforms to generate different types of data, but also to provide a simplified framework for more easily reproducible and less error-prone analysis of simpler experiments involving just a couple of complementary assays and clinical data.</a:t>
            </a:r>
            <a:endParaRPr dirty="0"/>
          </a:p>
        </p:txBody>
      </p:sp>
    </p:spTree>
    <p:extLst>
      <p:ext uri="{BB962C8B-B14F-4D97-AF65-F5344CB8AC3E}">
        <p14:creationId xmlns:p14="http://schemas.microsoft.com/office/powerpoint/2010/main" val="30076579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1149B-02C2-486B-B75A-700EE76F6898}" type="slidenum">
              <a:rPr lang="en-US" smtClean="0"/>
              <a:pPr/>
              <a:t>‹#›</a:t>
            </a:fld>
            <a:endParaRPr lang="en-US"/>
          </a:p>
        </p:txBody>
      </p:sp>
      <p:pic>
        <p:nvPicPr>
          <p:cNvPr id="7" name="Picture 2" descr="C:\Documents and Settings\eblis\My Documents\My Dropbox\working\website_09-27-09\logo_side_big-02.png"/>
          <p:cNvPicPr>
            <a:picLocks noChangeAspect="1" noChangeArrowheads="1"/>
          </p:cNvPicPr>
          <p:nvPr userDrawn="1"/>
        </p:nvPicPr>
        <p:blipFill>
          <a:blip r:embed="rId2" cstate="print"/>
          <a:srcRect/>
          <a:stretch>
            <a:fillRect/>
          </a:stretch>
        </p:blipFill>
        <p:spPr bwMode="auto">
          <a:xfrm>
            <a:off x="0" y="1066800"/>
            <a:ext cx="1580593" cy="3165355"/>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20DF7C-E865-4281-945D-9857A56130D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48CD48-F7F9-4128-AFA7-3B5B14F364D3}"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2" name="Shape 12"/>
          <p:cNvSpPr txBox="1">
            <a:spLocks noGrp="1"/>
          </p:cNvSpPr>
          <p:nvPr>
            <p:ph type="body" idx="1"/>
          </p:nvPr>
        </p:nvSpPr>
        <p:spPr>
          <a:xfrm>
            <a:off x="457200" y="1600200"/>
            <a:ext cx="8229600" cy="4967573"/>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extLst>
      <p:ext uri="{BB962C8B-B14F-4D97-AF65-F5344CB8AC3E}">
        <p14:creationId xmlns:p14="http://schemas.microsoft.com/office/powerpoint/2010/main" val="1524458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1C242F-20BE-4F6C-ABA6-9DCC8641EF60}"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28DF25-4D78-4EE5-B83E-1582EE0F26B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078028-53A3-436D-A27A-F8121CE5CB6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A866A2-4A13-452A-BF39-D3C45AC49E0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4A0C0E-8BF0-4721-8DD7-E8BD3CE0ACC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0AFAAF-5E43-4A48-94B3-8EA7C994412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29619D-5089-4F3D-97DE-E3F82B8AA18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6CD016-BBD3-4D5D-B93B-73EA93A3DC5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alphaModFix amt="98000"/>
            <a:lum contrast="100000"/>
          </a:blip>
          <a:srcRect/>
          <a:stretch>
            <a:fillRect r="90000" b="85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107311-B00B-4602-9329-240EBA90A1D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tiff"/><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 Id="rId6" Type="http://schemas.openxmlformats.org/officeDocument/2006/relationships/hyperlink" Target="https://www.biorxiv.org/content/10.1101/552711v2" TargetMode="External"/><Relationship Id="rId5" Type="http://schemas.openxmlformats.org/officeDocument/2006/relationships/hyperlink" Target="https://www.biorxiv.org/content/10.1101/554394v2" TargetMode="Externa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biorxiv.org/content/10.1101/552711v2" TargetMode="External"/><Relationship Id="rId2" Type="http://schemas.openxmlformats.org/officeDocument/2006/relationships/hyperlink" Target="https://www.biorxiv.org/content/10.1101/554394v2"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biorxiv.org/content/10.1101/552711v2"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1.tif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doi.org/10.1093/bioinformatics/btz632"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8.gi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7.tiff"/><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hyperlink" Target="https://www.biorxiv.org/content/10.1101/552711v2"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hyperlink" Target="#_ENREF_17"/><Relationship Id="rId13" Type="http://schemas.openxmlformats.org/officeDocument/2006/relationships/hyperlink" Target="#_ENREF_22"/><Relationship Id="rId3" Type="http://schemas.openxmlformats.org/officeDocument/2006/relationships/hyperlink" Target="#_ENREF_12"/><Relationship Id="rId7" Type="http://schemas.openxmlformats.org/officeDocument/2006/relationships/hyperlink" Target="#_ENREF_16"/><Relationship Id="rId12" Type="http://schemas.openxmlformats.org/officeDocument/2006/relationships/hyperlink" Target="#_ENREF_21"/><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_ENREF_15"/><Relationship Id="rId11" Type="http://schemas.openxmlformats.org/officeDocument/2006/relationships/hyperlink" Target="#_ENREF_20"/><Relationship Id="rId5" Type="http://schemas.openxmlformats.org/officeDocument/2006/relationships/hyperlink" Target="#_ENREF_14"/><Relationship Id="rId15" Type="http://schemas.openxmlformats.org/officeDocument/2006/relationships/hyperlink" Target="#_ENREF_24"/><Relationship Id="rId10" Type="http://schemas.openxmlformats.org/officeDocument/2006/relationships/hyperlink" Target="#_ENREF_19"/><Relationship Id="rId4" Type="http://schemas.openxmlformats.org/officeDocument/2006/relationships/hyperlink" Target="#_ENREF_13"/><Relationship Id="rId9" Type="http://schemas.openxmlformats.org/officeDocument/2006/relationships/hyperlink" Target="#_ENREF_18"/><Relationship Id="rId14" Type="http://schemas.openxmlformats.org/officeDocument/2006/relationships/hyperlink" Target="#_ENREF_23"/></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199" y="479776"/>
            <a:ext cx="7772400" cy="3282386"/>
          </a:xfrm>
        </p:spPr>
        <p:txBody>
          <a:bodyPr>
            <a:normAutofit fontScale="90000"/>
          </a:bodyPr>
          <a:lstStyle/>
          <a:p>
            <a:r>
              <a:rPr lang="en-US" dirty="0" err="1"/>
              <a:t>Multi’omic</a:t>
            </a:r>
            <a:r>
              <a:rPr lang="en-US" dirty="0"/>
              <a:t> analysis of subtype evolution and heterogeneity in high-grade serous ovarian carcinoma</a:t>
            </a:r>
            <a:br>
              <a:rPr lang="en-US" sz="2800" dirty="0"/>
            </a:br>
            <a:br>
              <a:rPr lang="en-US" sz="2800" dirty="0"/>
            </a:br>
            <a:r>
              <a:rPr lang="en-US" sz="2800" dirty="0" err="1"/>
              <a:t>Universitat</a:t>
            </a:r>
            <a:r>
              <a:rPr lang="en-US" sz="2800" dirty="0"/>
              <a:t> </a:t>
            </a:r>
            <a:r>
              <a:rPr lang="en-US" sz="2800" dirty="0" err="1"/>
              <a:t>Pompeu</a:t>
            </a:r>
            <a:r>
              <a:rPr lang="en-US" sz="2800" dirty="0"/>
              <a:t> </a:t>
            </a:r>
            <a:r>
              <a:rPr lang="en-US" sz="2800" dirty="0" err="1"/>
              <a:t>Fabra</a:t>
            </a:r>
            <a:br>
              <a:rPr lang="en-US" sz="2800" dirty="0"/>
            </a:br>
            <a:r>
              <a:rPr lang="en-US" sz="2800" dirty="0"/>
              <a:t>Barcelona</a:t>
            </a:r>
            <a:br>
              <a:rPr lang="en-US" sz="2800" dirty="0"/>
            </a:br>
            <a:r>
              <a:rPr lang="en-US" sz="2800" dirty="0"/>
              <a:t>March 3, 2020</a:t>
            </a:r>
          </a:p>
        </p:txBody>
      </p:sp>
      <p:pic>
        <p:nvPicPr>
          <p:cNvPr id="10" name="Picture 9">
            <a:extLst>
              <a:ext uri="{FF2B5EF4-FFF2-40B4-BE49-F238E27FC236}">
                <a16:creationId xmlns:a16="http://schemas.microsoft.com/office/drawing/2014/main" id="{8798A49C-B0AD-7C45-ADBC-F33D37E0AF3B}"/>
              </a:ext>
            </a:extLst>
          </p:cNvPr>
          <p:cNvPicPr>
            <a:picLocks noChangeAspect="1"/>
          </p:cNvPicPr>
          <p:nvPr/>
        </p:nvPicPr>
        <p:blipFill>
          <a:blip r:embed="rId3"/>
          <a:stretch>
            <a:fillRect/>
          </a:stretch>
        </p:blipFill>
        <p:spPr>
          <a:xfrm>
            <a:off x="7808977" y="6106275"/>
            <a:ext cx="1335024" cy="776446"/>
          </a:xfrm>
          <a:prstGeom prst="rect">
            <a:avLst/>
          </a:prstGeom>
        </p:spPr>
      </p:pic>
      <p:pic>
        <p:nvPicPr>
          <p:cNvPr id="12" name="Picture 11">
            <a:extLst>
              <a:ext uri="{FF2B5EF4-FFF2-40B4-BE49-F238E27FC236}">
                <a16:creationId xmlns:a16="http://schemas.microsoft.com/office/drawing/2014/main" id="{6B0F47EC-ECE8-7C43-9E3F-54667EF9EB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6145545"/>
            <a:ext cx="4510359" cy="719356"/>
          </a:xfrm>
          <a:prstGeom prst="rect">
            <a:avLst/>
          </a:prstGeom>
        </p:spPr>
      </p:pic>
      <p:sp>
        <p:nvSpPr>
          <p:cNvPr id="14" name="TextBox 13">
            <a:extLst>
              <a:ext uri="{FF2B5EF4-FFF2-40B4-BE49-F238E27FC236}">
                <a16:creationId xmlns:a16="http://schemas.microsoft.com/office/drawing/2014/main" id="{7EA8DBA2-7126-CF48-AEC0-669294A9F6A6}"/>
              </a:ext>
            </a:extLst>
          </p:cNvPr>
          <p:cNvSpPr txBox="1"/>
          <p:nvPr/>
        </p:nvSpPr>
        <p:spPr>
          <a:xfrm>
            <a:off x="659826" y="5538268"/>
            <a:ext cx="8129148" cy="523220"/>
          </a:xfrm>
          <a:prstGeom prst="rect">
            <a:avLst/>
          </a:prstGeom>
          <a:noFill/>
        </p:spPr>
        <p:txBody>
          <a:bodyPr wrap="none" rtlCol="0">
            <a:spAutoFit/>
          </a:bodyPr>
          <a:lstStyle/>
          <a:p>
            <a:r>
              <a:rPr lang="en-US" sz="1400" b="1" dirty="0"/>
              <a:t>NCI:</a:t>
            </a:r>
            <a:r>
              <a:rPr lang="en-US" sz="1400" dirty="0"/>
              <a:t>           1 R03 CA191447 </a:t>
            </a:r>
            <a:r>
              <a:rPr lang="en-US" sz="1400" i="1" dirty="0"/>
              <a:t>Validation and clinical relevance of ovarian cancer molecular subtypes</a:t>
            </a:r>
          </a:p>
          <a:p>
            <a:r>
              <a:rPr lang="en-US" sz="1400" b="1" i="1" dirty="0"/>
              <a:t>NCI ITCR:</a:t>
            </a:r>
            <a:r>
              <a:rPr lang="en-US" sz="1400" i="1" dirty="0"/>
              <a:t> 2 U24 CA180996 Cancer genomics: integrative and scalable solutions in R/Bioconductor</a:t>
            </a:r>
            <a:endParaRPr lang="en-US" sz="1400" dirty="0"/>
          </a:p>
        </p:txBody>
      </p:sp>
      <p:pic>
        <p:nvPicPr>
          <p:cNvPr id="6" name="Picture 5">
            <a:extLst>
              <a:ext uri="{FF2B5EF4-FFF2-40B4-BE49-F238E27FC236}">
                <a16:creationId xmlns:a16="http://schemas.microsoft.com/office/drawing/2014/main" id="{780D692B-5469-8941-9ABF-8536F6838B9A}"/>
              </a:ext>
            </a:extLst>
          </p:cNvPr>
          <p:cNvPicPr>
            <a:picLocks noChangeAspect="1"/>
          </p:cNvPicPr>
          <p:nvPr/>
        </p:nvPicPr>
        <p:blipFill>
          <a:blip r:embed="rId5"/>
          <a:stretch>
            <a:fillRect/>
          </a:stretch>
        </p:blipFill>
        <p:spPr>
          <a:xfrm>
            <a:off x="3549485" y="5050287"/>
            <a:ext cx="514516" cy="270121"/>
          </a:xfrm>
          <a:prstGeom prst="rect">
            <a:avLst/>
          </a:prstGeom>
        </p:spPr>
      </p:pic>
      <p:sp>
        <p:nvSpPr>
          <p:cNvPr id="3" name="Subtitle 2"/>
          <p:cNvSpPr>
            <a:spLocks noGrp="1"/>
          </p:cNvSpPr>
          <p:nvPr>
            <p:ph type="subTitle" idx="1"/>
          </p:nvPr>
        </p:nvSpPr>
        <p:spPr>
          <a:xfrm>
            <a:off x="1181100" y="3996280"/>
            <a:ext cx="7086600" cy="1429790"/>
          </a:xfrm>
        </p:spPr>
        <p:txBody>
          <a:bodyPr>
            <a:normAutofit lnSpcReduction="10000"/>
          </a:bodyPr>
          <a:lstStyle/>
          <a:p>
            <a:r>
              <a:rPr lang="en-US" sz="2000" dirty="0"/>
              <a:t>Levi Waldron</a:t>
            </a:r>
          </a:p>
          <a:p>
            <a:r>
              <a:rPr lang="en-US" sz="2000" dirty="0"/>
              <a:t>City University of New York</a:t>
            </a:r>
          </a:p>
          <a:p>
            <a:r>
              <a:rPr lang="en-US" sz="2000" dirty="0"/>
              <a:t>Graduate School of Public Health and Health Policy</a:t>
            </a:r>
          </a:p>
          <a:p>
            <a:r>
              <a:rPr lang="en-US" sz="2000" dirty="0"/>
              <a:t>@leviwaldron1</a:t>
            </a:r>
          </a:p>
        </p:txBody>
      </p:sp>
    </p:spTree>
  </p:cSld>
  <p:clrMapOvr>
    <a:masterClrMapping/>
  </p:clrMapOvr>
  <mc:AlternateContent xmlns:mc="http://schemas.openxmlformats.org/markup-compatibility/2006" xmlns:p14="http://schemas.microsoft.com/office/powerpoint/2010/main">
    <mc:Choice Requires="p14">
      <p:transition spd="slow" p14:dur="2000" advTm="11634"/>
    </mc:Choice>
    <mc:Fallback xmlns="">
      <p:transition spd="slow" advTm="1163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3B71-4B74-4945-8DD6-00C00CB4EA06}"/>
              </a:ext>
            </a:extLst>
          </p:cNvPr>
          <p:cNvSpPr>
            <a:spLocks noGrp="1"/>
          </p:cNvSpPr>
          <p:nvPr>
            <p:ph type="title"/>
          </p:nvPr>
        </p:nvSpPr>
        <p:spPr/>
        <p:txBody>
          <a:bodyPr/>
          <a:lstStyle/>
          <a:p>
            <a:r>
              <a:rPr lang="en-US" dirty="0"/>
              <a:t>The appeal of distinct subtypes</a:t>
            </a:r>
          </a:p>
        </p:txBody>
      </p:sp>
      <p:sp>
        <p:nvSpPr>
          <p:cNvPr id="3" name="Content Placeholder 2">
            <a:extLst>
              <a:ext uri="{FF2B5EF4-FFF2-40B4-BE49-F238E27FC236}">
                <a16:creationId xmlns:a16="http://schemas.microsoft.com/office/drawing/2014/main" id="{4AF74C31-09E9-B948-84BE-CE82621E59A9}"/>
              </a:ext>
            </a:extLst>
          </p:cNvPr>
          <p:cNvSpPr>
            <a:spLocks noGrp="1"/>
          </p:cNvSpPr>
          <p:nvPr>
            <p:ph idx="1"/>
          </p:nvPr>
        </p:nvSpPr>
        <p:spPr>
          <a:xfrm>
            <a:off x="457200" y="1600201"/>
            <a:ext cx="8229600" cy="3225800"/>
          </a:xfrm>
        </p:spPr>
        <p:txBody>
          <a:bodyPr/>
          <a:lstStyle/>
          <a:p>
            <a:r>
              <a:rPr lang="en-US" dirty="0"/>
              <a:t>Six subtypes proposed in 2008</a:t>
            </a:r>
            <a:r>
              <a:rPr lang="en-US" baseline="30000" dirty="0"/>
              <a:t>1</a:t>
            </a:r>
          </a:p>
          <a:p>
            <a:r>
              <a:rPr lang="en-US" dirty="0"/>
              <a:t>Four subtypes somewhat confirmed by follow-up studies [2-5]:</a:t>
            </a:r>
          </a:p>
          <a:p>
            <a:pPr lvl="1"/>
            <a:r>
              <a:rPr lang="en-US" dirty="0"/>
              <a:t>Differentiated, mesenchymal, </a:t>
            </a:r>
            <a:r>
              <a:rPr lang="en-US" dirty="0" err="1"/>
              <a:t>immunoreactive</a:t>
            </a:r>
            <a:r>
              <a:rPr lang="en-US" dirty="0"/>
              <a:t>, proliferative</a:t>
            </a:r>
          </a:p>
          <a:p>
            <a:pPr lvl="1"/>
            <a:endParaRPr lang="en-US" dirty="0"/>
          </a:p>
        </p:txBody>
      </p:sp>
      <p:sp>
        <p:nvSpPr>
          <p:cNvPr id="4" name="Slide Number Placeholder 3">
            <a:extLst>
              <a:ext uri="{FF2B5EF4-FFF2-40B4-BE49-F238E27FC236}">
                <a16:creationId xmlns:a16="http://schemas.microsoft.com/office/drawing/2014/main" id="{C618B092-6BC9-CE4E-8F2E-0F5DEE7AF733}"/>
              </a:ext>
            </a:extLst>
          </p:cNvPr>
          <p:cNvSpPr>
            <a:spLocks noGrp="1"/>
          </p:cNvSpPr>
          <p:nvPr>
            <p:ph type="sldNum" sz="quarter" idx="12"/>
          </p:nvPr>
        </p:nvSpPr>
        <p:spPr/>
        <p:txBody>
          <a:bodyPr/>
          <a:lstStyle/>
          <a:p>
            <a:fld id="{C71C242F-20BE-4F6C-ABA6-9DCC8641EF60}" type="slidenum">
              <a:rPr lang="en-US" smtClean="0"/>
              <a:pPr/>
              <a:t>10</a:t>
            </a:fld>
            <a:endParaRPr lang="en-US"/>
          </a:p>
        </p:txBody>
      </p:sp>
      <p:sp>
        <p:nvSpPr>
          <p:cNvPr id="5" name="TextBox 4">
            <a:extLst>
              <a:ext uri="{FF2B5EF4-FFF2-40B4-BE49-F238E27FC236}">
                <a16:creationId xmlns:a16="http://schemas.microsoft.com/office/drawing/2014/main" id="{2EA28F6A-D6D2-8F43-BB22-48FE58937918}"/>
              </a:ext>
            </a:extLst>
          </p:cNvPr>
          <p:cNvSpPr txBox="1"/>
          <p:nvPr/>
        </p:nvSpPr>
        <p:spPr>
          <a:xfrm>
            <a:off x="190500" y="4521200"/>
            <a:ext cx="8953500" cy="1754326"/>
          </a:xfrm>
          <a:prstGeom prst="rect">
            <a:avLst/>
          </a:prstGeom>
          <a:noFill/>
        </p:spPr>
        <p:txBody>
          <a:bodyPr wrap="square" rtlCol="0">
            <a:spAutoFit/>
          </a:bodyPr>
          <a:lstStyle/>
          <a:p>
            <a:r>
              <a:rPr lang="en-US" sz="1200" dirty="0"/>
              <a:t>[1] </a:t>
            </a:r>
            <a:r>
              <a:rPr lang="en-US" sz="1200" dirty="0" err="1"/>
              <a:t>Tothill</a:t>
            </a:r>
            <a:r>
              <a:rPr lang="en-US" sz="1200" dirty="0"/>
              <a:t> RW </a:t>
            </a:r>
            <a:r>
              <a:rPr lang="en-US" sz="1200" i="1" dirty="0"/>
              <a:t>et al.</a:t>
            </a:r>
            <a:r>
              <a:rPr lang="en-US" sz="1200" dirty="0"/>
              <a:t>: </a:t>
            </a:r>
            <a:r>
              <a:rPr lang="en-US" sz="1200" b="1" dirty="0"/>
              <a:t>Novel molecular subtypes of serous and endometrioid ovarian cancer linked to clinical outcome</a:t>
            </a:r>
            <a:r>
              <a:rPr lang="en-US" sz="1200" dirty="0"/>
              <a:t>. </a:t>
            </a:r>
            <a:r>
              <a:rPr lang="en-US" sz="1200" i="1" dirty="0" err="1"/>
              <a:t>Clin</a:t>
            </a:r>
            <a:r>
              <a:rPr lang="en-US" sz="1200" i="1" dirty="0"/>
              <a:t>. Cancer Res.</a:t>
            </a:r>
            <a:r>
              <a:rPr lang="en-US" sz="1200" dirty="0"/>
              <a:t> 2008, </a:t>
            </a:r>
            <a:r>
              <a:rPr lang="en-US" sz="1200" b="1" dirty="0"/>
              <a:t>14</a:t>
            </a:r>
            <a:r>
              <a:rPr lang="en-US" sz="1200" dirty="0"/>
              <a:t>:5198–5208.</a:t>
            </a:r>
          </a:p>
          <a:p>
            <a:r>
              <a:rPr lang="en-US" sz="1200" dirty="0"/>
              <a:t>[2] Cancer Genome Atlas Research Network: </a:t>
            </a:r>
            <a:r>
              <a:rPr lang="en-US" sz="1200" b="1" dirty="0"/>
              <a:t>Integrated genomic analyses of ovarian carcinoma</a:t>
            </a:r>
            <a:r>
              <a:rPr lang="en-US" sz="1200" dirty="0"/>
              <a:t>. </a:t>
            </a:r>
            <a:r>
              <a:rPr lang="en-US" sz="1200" i="1" dirty="0"/>
              <a:t>Nature</a:t>
            </a:r>
            <a:r>
              <a:rPr lang="en-US" sz="1200" dirty="0"/>
              <a:t> 2011, </a:t>
            </a:r>
            <a:r>
              <a:rPr lang="en-US" sz="1200" b="1" dirty="0"/>
              <a:t>474</a:t>
            </a:r>
            <a:r>
              <a:rPr lang="en-US" sz="1200" dirty="0"/>
              <a:t>:609–615.</a:t>
            </a:r>
          </a:p>
          <a:p>
            <a:r>
              <a:rPr lang="en-US" sz="1200" dirty="0"/>
              <a:t>[3] </a:t>
            </a:r>
            <a:r>
              <a:rPr lang="en-US" sz="1200" dirty="0" err="1"/>
              <a:t>Konecny</a:t>
            </a:r>
            <a:r>
              <a:rPr lang="en-US" sz="1200" dirty="0"/>
              <a:t> GE </a:t>
            </a:r>
            <a:r>
              <a:rPr lang="en-US" sz="1200" i="1" dirty="0"/>
              <a:t>et al.</a:t>
            </a:r>
            <a:r>
              <a:rPr lang="en-US" sz="1200" dirty="0"/>
              <a:t>: </a:t>
            </a:r>
            <a:r>
              <a:rPr lang="en-US" sz="1200" b="1" dirty="0"/>
              <a:t>Prognostic and therapeutic relevance of molecular subtypes in high-grade serous ovarian cancer</a:t>
            </a:r>
            <a:r>
              <a:rPr lang="en-US" sz="1200" dirty="0"/>
              <a:t>. </a:t>
            </a:r>
            <a:r>
              <a:rPr lang="en-US" sz="1200" i="1" dirty="0"/>
              <a:t>J. Natl. Cancer Inst.</a:t>
            </a:r>
            <a:r>
              <a:rPr lang="en-US" sz="1200" dirty="0"/>
              <a:t> 2014, </a:t>
            </a:r>
            <a:r>
              <a:rPr lang="en-US" sz="1200" b="1" dirty="0"/>
              <a:t>106</a:t>
            </a:r>
            <a:r>
              <a:rPr lang="en-US" sz="1200" dirty="0"/>
              <a:t>.</a:t>
            </a:r>
          </a:p>
          <a:p>
            <a:r>
              <a:rPr lang="en-US" sz="1200" dirty="0"/>
              <a:t>[4] </a:t>
            </a:r>
            <a:r>
              <a:rPr lang="en-US" sz="1200" dirty="0" err="1"/>
              <a:t>Helland</a:t>
            </a:r>
            <a:r>
              <a:rPr lang="en-US" sz="1200" dirty="0"/>
              <a:t> </a:t>
            </a:r>
            <a:r>
              <a:rPr lang="en-US" sz="1200" dirty="0" err="1"/>
              <a:t>Å</a:t>
            </a:r>
            <a:r>
              <a:rPr lang="en-US" sz="1200" dirty="0"/>
              <a:t>: </a:t>
            </a:r>
            <a:r>
              <a:rPr lang="en-US" sz="1200" b="1" dirty="0"/>
              <a:t>Deregulation of MYCN, LIN28B and LET7 in a molecular subtype of aggressive high-grade serous ovarian cancers</a:t>
            </a:r>
            <a:r>
              <a:rPr lang="en-US" sz="1200" dirty="0"/>
              <a:t>. </a:t>
            </a:r>
            <a:r>
              <a:rPr lang="en-US" sz="1200" i="1" dirty="0" err="1"/>
              <a:t>PLoS</a:t>
            </a:r>
            <a:r>
              <a:rPr lang="en-US" sz="1200" i="1" dirty="0"/>
              <a:t> One</a:t>
            </a:r>
            <a:r>
              <a:rPr lang="en-US" sz="1200" dirty="0"/>
              <a:t> 2011, </a:t>
            </a:r>
            <a:r>
              <a:rPr lang="en-US" sz="1200" b="1" dirty="0"/>
              <a:t>6</a:t>
            </a:r>
            <a:r>
              <a:rPr lang="en-US" sz="1200" dirty="0"/>
              <a:t>:e18064.</a:t>
            </a:r>
          </a:p>
          <a:p>
            <a:r>
              <a:rPr lang="en-US" sz="1200" dirty="0"/>
              <a:t>[5] </a:t>
            </a:r>
            <a:r>
              <a:rPr lang="en-US" sz="1200" dirty="0" err="1"/>
              <a:t>Verhaak</a:t>
            </a:r>
            <a:r>
              <a:rPr lang="en-US" sz="1200" dirty="0"/>
              <a:t> RGW </a:t>
            </a:r>
            <a:r>
              <a:rPr lang="en-US" sz="1200" i="1" dirty="0"/>
              <a:t>et al.</a:t>
            </a:r>
            <a:r>
              <a:rPr lang="en-US" sz="1200" dirty="0"/>
              <a:t>: </a:t>
            </a:r>
            <a:r>
              <a:rPr lang="en-US" sz="1200" b="1" dirty="0" err="1"/>
              <a:t>Prognostically</a:t>
            </a:r>
            <a:r>
              <a:rPr lang="en-US" sz="1200" b="1" dirty="0"/>
              <a:t> relevant gene signatures of high-grade serous ovarian carcinoma</a:t>
            </a:r>
            <a:r>
              <a:rPr lang="en-US" sz="1200" dirty="0"/>
              <a:t>. </a:t>
            </a:r>
            <a:r>
              <a:rPr lang="en-US" sz="1200" i="1" dirty="0"/>
              <a:t>J. </a:t>
            </a:r>
            <a:r>
              <a:rPr lang="en-US" sz="1200" i="1" dirty="0" err="1"/>
              <a:t>Clin</a:t>
            </a:r>
            <a:r>
              <a:rPr lang="en-US" sz="1200" i="1" dirty="0"/>
              <a:t>. Invest.</a:t>
            </a:r>
            <a:r>
              <a:rPr lang="en-US" sz="1200" dirty="0"/>
              <a:t> 2012, </a:t>
            </a:r>
            <a:r>
              <a:rPr lang="en-US" sz="1200" b="1" dirty="0"/>
              <a:t>123</a:t>
            </a:r>
            <a:r>
              <a:rPr lang="en-US" sz="1200" dirty="0"/>
              <a:t>:517–525.</a:t>
            </a:r>
          </a:p>
        </p:txBody>
      </p:sp>
    </p:spTree>
    <p:extLst>
      <p:ext uri="{BB962C8B-B14F-4D97-AF65-F5344CB8AC3E}">
        <p14:creationId xmlns:p14="http://schemas.microsoft.com/office/powerpoint/2010/main" val="3834368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856BF-1A93-7645-A681-50C31AA4DD04}"/>
              </a:ext>
            </a:extLst>
          </p:cNvPr>
          <p:cNvSpPr>
            <a:spLocks noGrp="1"/>
          </p:cNvSpPr>
          <p:nvPr>
            <p:ph type="title"/>
          </p:nvPr>
        </p:nvSpPr>
        <p:spPr/>
        <p:txBody>
          <a:bodyPr/>
          <a:lstStyle/>
          <a:p>
            <a:r>
              <a:rPr lang="en-US" dirty="0"/>
              <a:t>But, there are problems</a:t>
            </a:r>
          </a:p>
        </p:txBody>
      </p:sp>
      <p:sp>
        <p:nvSpPr>
          <p:cNvPr id="4" name="Slide Number Placeholder 3">
            <a:extLst>
              <a:ext uri="{FF2B5EF4-FFF2-40B4-BE49-F238E27FC236}">
                <a16:creationId xmlns:a16="http://schemas.microsoft.com/office/drawing/2014/main" id="{F427DC3A-58F8-9D4A-8CE3-044F03E159B9}"/>
              </a:ext>
            </a:extLst>
          </p:cNvPr>
          <p:cNvSpPr>
            <a:spLocks noGrp="1"/>
          </p:cNvSpPr>
          <p:nvPr>
            <p:ph type="sldNum" sz="quarter" idx="12"/>
          </p:nvPr>
        </p:nvSpPr>
        <p:spPr/>
        <p:txBody>
          <a:bodyPr/>
          <a:lstStyle/>
          <a:p>
            <a:fld id="{C71C242F-20BE-4F6C-ABA6-9DCC8641EF60}" type="slidenum">
              <a:rPr lang="en-US" smtClean="0"/>
              <a:pPr/>
              <a:t>11</a:t>
            </a:fld>
            <a:endParaRPr lang="en-US"/>
          </a:p>
        </p:txBody>
      </p:sp>
      <p:pic>
        <p:nvPicPr>
          <p:cNvPr id="5" name="Picture 4">
            <a:extLst>
              <a:ext uri="{FF2B5EF4-FFF2-40B4-BE49-F238E27FC236}">
                <a16:creationId xmlns:a16="http://schemas.microsoft.com/office/drawing/2014/main" id="{139ED54B-02C4-1346-81B1-68D77253D9E6}"/>
              </a:ext>
            </a:extLst>
          </p:cNvPr>
          <p:cNvPicPr>
            <a:picLocks noChangeAspect="1"/>
          </p:cNvPicPr>
          <p:nvPr/>
        </p:nvPicPr>
        <p:blipFill>
          <a:blip r:embed="rId2"/>
          <a:stretch>
            <a:fillRect/>
          </a:stretch>
        </p:blipFill>
        <p:spPr>
          <a:xfrm>
            <a:off x="317500" y="1766094"/>
            <a:ext cx="3759200" cy="4089400"/>
          </a:xfrm>
          <a:prstGeom prst="rect">
            <a:avLst/>
          </a:prstGeom>
        </p:spPr>
      </p:pic>
      <p:sp>
        <p:nvSpPr>
          <p:cNvPr id="6" name="TextBox 5">
            <a:extLst>
              <a:ext uri="{FF2B5EF4-FFF2-40B4-BE49-F238E27FC236}">
                <a16:creationId xmlns:a16="http://schemas.microsoft.com/office/drawing/2014/main" id="{7779EDF7-CC7D-0B43-BDAB-C68C9C812252}"/>
              </a:ext>
            </a:extLst>
          </p:cNvPr>
          <p:cNvSpPr txBox="1"/>
          <p:nvPr/>
        </p:nvSpPr>
        <p:spPr>
          <a:xfrm>
            <a:off x="4457700" y="2979797"/>
            <a:ext cx="4432299" cy="830997"/>
          </a:xfrm>
          <a:prstGeom prst="rect">
            <a:avLst/>
          </a:prstGeom>
          <a:noFill/>
        </p:spPr>
        <p:txBody>
          <a:bodyPr wrap="square" rtlCol="0">
            <a:spAutoFit/>
          </a:bodyPr>
          <a:lstStyle/>
          <a:p>
            <a:r>
              <a:rPr lang="en-US" dirty="0"/>
              <a:t>Concordance between subtype classifiers is not great</a:t>
            </a:r>
          </a:p>
        </p:txBody>
      </p:sp>
      <p:sp>
        <p:nvSpPr>
          <p:cNvPr id="7" name="TextBox 6">
            <a:extLst>
              <a:ext uri="{FF2B5EF4-FFF2-40B4-BE49-F238E27FC236}">
                <a16:creationId xmlns:a16="http://schemas.microsoft.com/office/drawing/2014/main" id="{20DCA5DD-FBE3-B84F-BE13-5E02B0C4223F}"/>
              </a:ext>
            </a:extLst>
          </p:cNvPr>
          <p:cNvSpPr txBox="1"/>
          <p:nvPr/>
        </p:nvSpPr>
        <p:spPr>
          <a:xfrm>
            <a:off x="346263" y="6176963"/>
            <a:ext cx="8000999" cy="715581"/>
          </a:xfrm>
          <a:prstGeom prst="rect">
            <a:avLst/>
          </a:prstGeom>
          <a:noFill/>
        </p:spPr>
        <p:txBody>
          <a:bodyPr wrap="square" rtlCol="0">
            <a:spAutoFit/>
          </a:bodyPr>
          <a:lstStyle/>
          <a:p>
            <a:r>
              <a:rPr lang="en-US" sz="1350" dirty="0"/>
              <a:t>Chen </a:t>
            </a:r>
            <a:r>
              <a:rPr lang="en-US" sz="1350" i="1" dirty="0"/>
              <a:t>et al</a:t>
            </a:r>
            <a:r>
              <a:rPr lang="en-US" sz="1350" dirty="0"/>
              <a:t>: </a:t>
            </a:r>
            <a:r>
              <a:rPr lang="en-US" sz="1350" b="1" dirty="0"/>
              <a:t>Consensus on Molecular Subtypes of High-grade Serous Ovarian Carcinoma</a:t>
            </a:r>
            <a:r>
              <a:rPr lang="en-US" sz="1350" dirty="0"/>
              <a:t>. </a:t>
            </a:r>
            <a:r>
              <a:rPr lang="en-US" sz="1350" i="1" dirty="0" err="1"/>
              <a:t>Clin</a:t>
            </a:r>
            <a:r>
              <a:rPr lang="en-US" sz="1350" i="1" dirty="0"/>
              <a:t>. Cancer Res. </a:t>
            </a:r>
            <a:r>
              <a:rPr lang="en-US" sz="1350" dirty="0"/>
              <a:t>2018:clincanres.0784.2018.</a:t>
            </a:r>
          </a:p>
          <a:p>
            <a:endParaRPr lang="en-US" sz="1350" dirty="0"/>
          </a:p>
        </p:txBody>
      </p:sp>
    </p:spTree>
    <p:extLst>
      <p:ext uri="{BB962C8B-B14F-4D97-AF65-F5344CB8AC3E}">
        <p14:creationId xmlns:p14="http://schemas.microsoft.com/office/powerpoint/2010/main" val="26423738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32550-A705-BF40-8BCA-333C6818387C}"/>
              </a:ext>
            </a:extLst>
          </p:cNvPr>
          <p:cNvSpPr>
            <a:spLocks noGrp="1"/>
          </p:cNvSpPr>
          <p:nvPr>
            <p:ph type="title"/>
          </p:nvPr>
        </p:nvSpPr>
        <p:spPr/>
        <p:txBody>
          <a:bodyPr>
            <a:normAutofit fontScale="90000"/>
          </a:bodyPr>
          <a:lstStyle/>
          <a:p>
            <a:r>
              <a:rPr lang="en-US" dirty="0"/>
              <a:t>Concordance between 3 classifiers of high-grade serous ovarian carcinoma</a:t>
            </a:r>
          </a:p>
        </p:txBody>
      </p:sp>
      <p:pic>
        <p:nvPicPr>
          <p:cNvPr id="5" name="Picture 4">
            <a:extLst>
              <a:ext uri="{FF2B5EF4-FFF2-40B4-BE49-F238E27FC236}">
                <a16:creationId xmlns:a16="http://schemas.microsoft.com/office/drawing/2014/main" id="{10382FDC-F537-BD40-93B1-847CDDA319D9}"/>
              </a:ext>
            </a:extLst>
          </p:cNvPr>
          <p:cNvPicPr>
            <a:picLocks noChangeAspect="1"/>
          </p:cNvPicPr>
          <p:nvPr/>
        </p:nvPicPr>
        <p:blipFill>
          <a:blip r:embed="rId2"/>
          <a:stretch>
            <a:fillRect/>
          </a:stretch>
        </p:blipFill>
        <p:spPr>
          <a:xfrm>
            <a:off x="430121" y="1917346"/>
            <a:ext cx="3250827" cy="3250827"/>
          </a:xfrm>
          <a:prstGeom prst="rect">
            <a:avLst/>
          </a:prstGeom>
        </p:spPr>
      </p:pic>
      <p:grpSp>
        <p:nvGrpSpPr>
          <p:cNvPr id="16" name="Group 15">
            <a:extLst>
              <a:ext uri="{FF2B5EF4-FFF2-40B4-BE49-F238E27FC236}">
                <a16:creationId xmlns:a16="http://schemas.microsoft.com/office/drawing/2014/main" id="{B7584A8C-1CD2-9C46-8360-AEC6BE438B8B}"/>
              </a:ext>
            </a:extLst>
          </p:cNvPr>
          <p:cNvGrpSpPr/>
          <p:nvPr/>
        </p:nvGrpSpPr>
        <p:grpSpPr>
          <a:xfrm>
            <a:off x="901701" y="3384551"/>
            <a:ext cx="7613650" cy="1291972"/>
            <a:chOff x="1202267" y="3369733"/>
            <a:chExt cx="10151533" cy="1722628"/>
          </a:xfrm>
        </p:grpSpPr>
        <p:sp>
          <p:nvSpPr>
            <p:cNvPr id="8" name="Oval 7">
              <a:extLst>
                <a:ext uri="{FF2B5EF4-FFF2-40B4-BE49-F238E27FC236}">
                  <a16:creationId xmlns:a16="http://schemas.microsoft.com/office/drawing/2014/main" id="{8CF10AD6-AFF5-5E46-BC9D-8972D57690EA}"/>
                </a:ext>
              </a:extLst>
            </p:cNvPr>
            <p:cNvSpPr/>
            <p:nvPr/>
          </p:nvSpPr>
          <p:spPr>
            <a:xfrm>
              <a:off x="1202267" y="3369733"/>
              <a:ext cx="474133" cy="1219200"/>
            </a:xfrm>
            <a:prstGeom prst="ellipse">
              <a:avLst/>
            </a:prstGeom>
            <a:no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cxnSp>
          <p:nvCxnSpPr>
            <p:cNvPr id="10" name="Straight Arrow Connector 9">
              <a:extLst>
                <a:ext uri="{FF2B5EF4-FFF2-40B4-BE49-F238E27FC236}">
                  <a16:creationId xmlns:a16="http://schemas.microsoft.com/office/drawing/2014/main" id="{DDED0A82-796B-5940-90BB-B5CB71AE4F37}"/>
                </a:ext>
              </a:extLst>
            </p:cNvPr>
            <p:cNvCxnSpPr>
              <a:stCxn id="8" idx="6"/>
            </p:cNvCxnSpPr>
            <p:nvPr/>
          </p:nvCxnSpPr>
          <p:spPr>
            <a:xfrm>
              <a:off x="1676400" y="3979333"/>
              <a:ext cx="4368800" cy="0"/>
            </a:xfrm>
            <a:prstGeom prst="straightConnector1">
              <a:avLst/>
            </a:prstGeom>
            <a:ln>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5921C4A-9C49-C149-B103-CAA7EB1A1B7A}"/>
                </a:ext>
              </a:extLst>
            </p:cNvPr>
            <p:cNvSpPr txBox="1"/>
            <p:nvPr/>
          </p:nvSpPr>
          <p:spPr>
            <a:xfrm>
              <a:off x="6231467" y="3676590"/>
              <a:ext cx="5122333" cy="1415771"/>
            </a:xfrm>
            <a:prstGeom prst="rect">
              <a:avLst/>
            </a:prstGeom>
            <a:noFill/>
          </p:spPr>
          <p:txBody>
            <a:bodyPr wrap="square" rtlCol="0">
              <a:spAutoFit/>
            </a:bodyPr>
            <a:lstStyle/>
            <a:p>
              <a:r>
                <a:rPr lang="en-US" sz="2100" dirty="0"/>
                <a:t>All tumors</a:t>
              </a:r>
            </a:p>
            <a:p>
              <a:r>
                <a:rPr lang="en-US" sz="2100" dirty="0"/>
                <a:t>Low replicability between classifiers of different groups</a:t>
              </a:r>
            </a:p>
          </p:txBody>
        </p:sp>
      </p:grpSp>
      <p:grpSp>
        <p:nvGrpSpPr>
          <p:cNvPr id="17" name="Group 16">
            <a:extLst>
              <a:ext uri="{FF2B5EF4-FFF2-40B4-BE49-F238E27FC236}">
                <a16:creationId xmlns:a16="http://schemas.microsoft.com/office/drawing/2014/main" id="{A7675EBF-2049-8C47-AE9F-B13B2A27F77D}"/>
              </a:ext>
            </a:extLst>
          </p:cNvPr>
          <p:cNvGrpSpPr/>
          <p:nvPr/>
        </p:nvGrpSpPr>
        <p:grpSpPr>
          <a:xfrm>
            <a:off x="3149601" y="1975071"/>
            <a:ext cx="5994400" cy="1180879"/>
            <a:chOff x="4199467" y="1490428"/>
            <a:chExt cx="7992533" cy="1574505"/>
          </a:xfrm>
        </p:grpSpPr>
        <p:sp>
          <p:nvSpPr>
            <p:cNvPr id="12" name="Oval 11">
              <a:extLst>
                <a:ext uri="{FF2B5EF4-FFF2-40B4-BE49-F238E27FC236}">
                  <a16:creationId xmlns:a16="http://schemas.microsoft.com/office/drawing/2014/main" id="{B0BAB657-0F27-8E44-BF74-724F4F70E429}"/>
                </a:ext>
              </a:extLst>
            </p:cNvPr>
            <p:cNvSpPr/>
            <p:nvPr/>
          </p:nvSpPr>
          <p:spPr>
            <a:xfrm>
              <a:off x="4199467" y="1845733"/>
              <a:ext cx="474133" cy="1219200"/>
            </a:xfrm>
            <a:prstGeom prst="ellipse">
              <a:avLst/>
            </a:prstGeom>
            <a:no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cxnSp>
          <p:nvCxnSpPr>
            <p:cNvPr id="13" name="Straight Arrow Connector 12">
              <a:extLst>
                <a:ext uri="{FF2B5EF4-FFF2-40B4-BE49-F238E27FC236}">
                  <a16:creationId xmlns:a16="http://schemas.microsoft.com/office/drawing/2014/main" id="{CDEEB4CD-2465-B94C-95F6-F77B058E7EE4}"/>
                </a:ext>
              </a:extLst>
            </p:cNvPr>
            <p:cNvCxnSpPr>
              <a:cxnSpLocks/>
              <a:stCxn id="12" idx="6"/>
            </p:cNvCxnSpPr>
            <p:nvPr/>
          </p:nvCxnSpPr>
          <p:spPr>
            <a:xfrm>
              <a:off x="4673600" y="2455333"/>
              <a:ext cx="1371600" cy="0"/>
            </a:xfrm>
            <a:prstGeom prst="straightConnector1">
              <a:avLst/>
            </a:prstGeom>
            <a:ln>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61AE175-2F78-6248-8A06-A2F0999F7A76}"/>
                </a:ext>
              </a:extLst>
            </p:cNvPr>
            <p:cNvSpPr txBox="1"/>
            <p:nvPr/>
          </p:nvSpPr>
          <p:spPr>
            <a:xfrm>
              <a:off x="6231467" y="1490428"/>
              <a:ext cx="5960533" cy="1415772"/>
            </a:xfrm>
            <a:prstGeom prst="rect">
              <a:avLst/>
            </a:prstGeom>
            <a:noFill/>
          </p:spPr>
          <p:txBody>
            <a:bodyPr wrap="square" rtlCol="0">
              <a:spAutoFit/>
            </a:bodyPr>
            <a:lstStyle/>
            <a:p>
              <a:r>
                <a:rPr lang="en-US" sz="2100" dirty="0"/>
                <a:t>Tumors confidently called by all three classifiers. </a:t>
              </a:r>
            </a:p>
            <a:p>
              <a:r>
                <a:rPr lang="en-US" sz="2100" dirty="0"/>
                <a:t>High concordance for &lt;20% of tumors</a:t>
              </a:r>
            </a:p>
          </p:txBody>
        </p:sp>
      </p:grpSp>
      <p:sp>
        <p:nvSpPr>
          <p:cNvPr id="14" name="TextBox 13">
            <a:extLst>
              <a:ext uri="{FF2B5EF4-FFF2-40B4-BE49-F238E27FC236}">
                <a16:creationId xmlns:a16="http://schemas.microsoft.com/office/drawing/2014/main" id="{1BFC1AE9-11DD-F04E-8392-AE6E77E98743}"/>
              </a:ext>
            </a:extLst>
          </p:cNvPr>
          <p:cNvSpPr txBox="1"/>
          <p:nvPr/>
        </p:nvSpPr>
        <p:spPr>
          <a:xfrm>
            <a:off x="346263" y="6176963"/>
            <a:ext cx="8000999" cy="715581"/>
          </a:xfrm>
          <a:prstGeom prst="rect">
            <a:avLst/>
          </a:prstGeom>
          <a:noFill/>
        </p:spPr>
        <p:txBody>
          <a:bodyPr wrap="square" rtlCol="0">
            <a:spAutoFit/>
          </a:bodyPr>
          <a:lstStyle/>
          <a:p>
            <a:r>
              <a:rPr lang="en-US" sz="1350" dirty="0"/>
              <a:t>Chen </a:t>
            </a:r>
            <a:r>
              <a:rPr lang="en-US" sz="1350" i="1" dirty="0"/>
              <a:t>et al</a:t>
            </a:r>
            <a:r>
              <a:rPr lang="en-US" sz="1350" dirty="0"/>
              <a:t>: </a:t>
            </a:r>
            <a:r>
              <a:rPr lang="en-US" sz="1350" b="1" dirty="0"/>
              <a:t>Consensus on Molecular Subtypes of High-grade Serous Ovarian Carcinoma</a:t>
            </a:r>
            <a:r>
              <a:rPr lang="en-US" sz="1350" dirty="0"/>
              <a:t>. </a:t>
            </a:r>
            <a:r>
              <a:rPr lang="en-US" sz="1350" i="1" dirty="0" err="1"/>
              <a:t>Clin</a:t>
            </a:r>
            <a:r>
              <a:rPr lang="en-US" sz="1350" i="1" dirty="0"/>
              <a:t>. Cancer Res. </a:t>
            </a:r>
            <a:r>
              <a:rPr lang="en-US" sz="1350" dirty="0"/>
              <a:t>2018:clincanres.0784.2018.</a:t>
            </a:r>
          </a:p>
          <a:p>
            <a:endParaRPr lang="en-US" sz="1350" dirty="0"/>
          </a:p>
        </p:txBody>
      </p:sp>
    </p:spTree>
    <p:extLst>
      <p:ext uri="{BB962C8B-B14F-4D97-AF65-F5344CB8AC3E}">
        <p14:creationId xmlns:p14="http://schemas.microsoft.com/office/powerpoint/2010/main" val="2212902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D9531-3F31-0E4E-81C0-18B9726C8FB5}"/>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1D21673A-ACB5-674E-914A-5B0DDB404B14}"/>
              </a:ext>
            </a:extLst>
          </p:cNvPr>
          <p:cNvSpPr>
            <a:spLocks noGrp="1"/>
          </p:cNvSpPr>
          <p:nvPr>
            <p:ph idx="1"/>
          </p:nvPr>
        </p:nvSpPr>
        <p:spPr>
          <a:xfrm>
            <a:off x="457200" y="1600200"/>
            <a:ext cx="8441140" cy="4525963"/>
          </a:xfrm>
        </p:spPr>
        <p:txBody>
          <a:bodyPr>
            <a:normAutofit/>
          </a:bodyPr>
          <a:lstStyle/>
          <a:p>
            <a:pPr marL="514350" indent="-514350">
              <a:buFont typeface="+mj-lt"/>
              <a:buAutoNum type="arabicPeriod"/>
            </a:pPr>
            <a:r>
              <a:rPr lang="en-US" dirty="0"/>
              <a:t>Does subtype differentiation occur early or late in carcinogenesis?</a:t>
            </a:r>
          </a:p>
          <a:p>
            <a:pPr lvl="1"/>
            <a:r>
              <a:rPr lang="en-US" dirty="0"/>
              <a:t>Different subtypes between clones in a tumor?</a:t>
            </a:r>
          </a:p>
          <a:p>
            <a:pPr lvl="1"/>
            <a:r>
              <a:rPr lang="en-US" dirty="0"/>
              <a:t>Can we answer this question using multi-</a:t>
            </a:r>
            <a:r>
              <a:rPr lang="en-US" dirty="0" err="1"/>
              <a:t>omic</a:t>
            </a:r>
            <a:r>
              <a:rPr lang="en-US" dirty="0"/>
              <a:t> analysis of bulk tumors from TCGA?</a:t>
            </a:r>
          </a:p>
          <a:p>
            <a:pPr marL="514350" indent="-514350">
              <a:buFont typeface="+mj-lt"/>
              <a:buAutoNum type="arabicPeriod"/>
            </a:pPr>
            <a:r>
              <a:rPr lang="en-US" dirty="0"/>
              <a:t>Do single cancer cells have clearer properties?</a:t>
            </a:r>
          </a:p>
          <a:p>
            <a:pPr marL="914400" lvl="1" indent="-514350"/>
            <a:r>
              <a:rPr lang="en-US" dirty="0"/>
              <a:t>Can single-cell RNA-</a:t>
            </a:r>
            <a:r>
              <a:rPr lang="en-US" dirty="0" err="1"/>
              <a:t>seq</a:t>
            </a:r>
            <a:r>
              <a:rPr lang="en-US" dirty="0"/>
              <a:t> clarify the nature of OVC subtypes?</a:t>
            </a:r>
          </a:p>
        </p:txBody>
      </p:sp>
      <p:sp>
        <p:nvSpPr>
          <p:cNvPr id="4" name="Slide Number Placeholder 3">
            <a:extLst>
              <a:ext uri="{FF2B5EF4-FFF2-40B4-BE49-F238E27FC236}">
                <a16:creationId xmlns:a16="http://schemas.microsoft.com/office/drawing/2014/main" id="{3E5BB126-084A-F04E-A834-AFB5AE488AB1}"/>
              </a:ext>
            </a:extLst>
          </p:cNvPr>
          <p:cNvSpPr>
            <a:spLocks noGrp="1"/>
          </p:cNvSpPr>
          <p:nvPr>
            <p:ph type="sldNum" sz="quarter" idx="12"/>
          </p:nvPr>
        </p:nvSpPr>
        <p:spPr/>
        <p:txBody>
          <a:bodyPr/>
          <a:lstStyle/>
          <a:p>
            <a:fld id="{C71C242F-20BE-4F6C-ABA6-9DCC8641EF60}" type="slidenum">
              <a:rPr lang="en-US" smtClean="0"/>
              <a:pPr/>
              <a:t>13</a:t>
            </a:fld>
            <a:endParaRPr lang="en-US"/>
          </a:p>
        </p:txBody>
      </p:sp>
      <p:grpSp>
        <p:nvGrpSpPr>
          <p:cNvPr id="10" name="Group 9">
            <a:extLst>
              <a:ext uri="{FF2B5EF4-FFF2-40B4-BE49-F238E27FC236}">
                <a16:creationId xmlns:a16="http://schemas.microsoft.com/office/drawing/2014/main" id="{77D8EA59-FE27-9645-ACAC-C9168BF74906}"/>
              </a:ext>
            </a:extLst>
          </p:cNvPr>
          <p:cNvGrpSpPr/>
          <p:nvPr/>
        </p:nvGrpSpPr>
        <p:grpSpPr>
          <a:xfrm>
            <a:off x="7330878" y="44451"/>
            <a:ext cx="1210588" cy="1525909"/>
            <a:chOff x="7330878" y="44451"/>
            <a:chExt cx="1210588" cy="1525909"/>
          </a:xfrm>
        </p:grpSpPr>
        <p:pic>
          <p:nvPicPr>
            <p:cNvPr id="5" name="Picture 4">
              <a:extLst>
                <a:ext uri="{FF2B5EF4-FFF2-40B4-BE49-F238E27FC236}">
                  <a16:creationId xmlns:a16="http://schemas.microsoft.com/office/drawing/2014/main" id="{35A98100-BFC0-C249-B4A1-F83FD25A562E}"/>
                </a:ext>
              </a:extLst>
            </p:cNvPr>
            <p:cNvPicPr>
              <a:picLocks noChangeAspect="1"/>
            </p:cNvPicPr>
            <p:nvPr/>
          </p:nvPicPr>
          <p:blipFill>
            <a:blip r:embed="rId2"/>
            <a:stretch>
              <a:fillRect/>
            </a:stretch>
          </p:blipFill>
          <p:spPr>
            <a:xfrm>
              <a:off x="7342495" y="44451"/>
              <a:ext cx="1187355" cy="1187355"/>
            </a:xfrm>
            <a:prstGeom prst="rect">
              <a:avLst/>
            </a:prstGeom>
          </p:spPr>
        </p:pic>
        <p:sp>
          <p:nvSpPr>
            <p:cNvPr id="6" name="TextBox 5">
              <a:extLst>
                <a:ext uri="{FF2B5EF4-FFF2-40B4-BE49-F238E27FC236}">
                  <a16:creationId xmlns:a16="http://schemas.microsoft.com/office/drawing/2014/main" id="{58614127-9EBB-DC47-940F-1A73FC743CCE}"/>
                </a:ext>
              </a:extLst>
            </p:cNvPr>
            <p:cNvSpPr txBox="1"/>
            <p:nvPr/>
          </p:nvSpPr>
          <p:spPr>
            <a:xfrm>
              <a:off x="7330878" y="1231806"/>
              <a:ext cx="1210588" cy="338554"/>
            </a:xfrm>
            <a:prstGeom prst="rect">
              <a:avLst/>
            </a:prstGeom>
            <a:noFill/>
          </p:spPr>
          <p:txBody>
            <a:bodyPr wrap="none" rtlCol="0">
              <a:spAutoFit/>
            </a:bodyPr>
            <a:lstStyle/>
            <a:p>
              <a:r>
                <a:rPr lang="en-US" sz="1600" dirty="0" err="1"/>
                <a:t>Sehyun</a:t>
              </a:r>
              <a:r>
                <a:rPr lang="en-US" sz="1600" dirty="0"/>
                <a:t> Oh</a:t>
              </a:r>
            </a:p>
          </p:txBody>
        </p:sp>
      </p:grpSp>
      <p:grpSp>
        <p:nvGrpSpPr>
          <p:cNvPr id="12" name="Group 11">
            <a:extLst>
              <a:ext uri="{FF2B5EF4-FFF2-40B4-BE49-F238E27FC236}">
                <a16:creationId xmlns:a16="http://schemas.microsoft.com/office/drawing/2014/main" id="{9043467B-B72F-1048-AFD5-21B36DEE1EC5}"/>
              </a:ext>
            </a:extLst>
          </p:cNvPr>
          <p:cNvGrpSpPr/>
          <p:nvPr/>
        </p:nvGrpSpPr>
        <p:grpSpPr>
          <a:xfrm>
            <a:off x="0" y="42170"/>
            <a:ext cx="1869423" cy="1501026"/>
            <a:chOff x="0" y="42170"/>
            <a:chExt cx="1869423" cy="1501026"/>
          </a:xfrm>
        </p:grpSpPr>
        <p:pic>
          <p:nvPicPr>
            <p:cNvPr id="7" name="Picture 6">
              <a:extLst>
                <a:ext uri="{FF2B5EF4-FFF2-40B4-BE49-F238E27FC236}">
                  <a16:creationId xmlns:a16="http://schemas.microsoft.com/office/drawing/2014/main" id="{7E1CC4E0-DA21-8647-9DB8-A5928D546193}"/>
                </a:ext>
              </a:extLst>
            </p:cNvPr>
            <p:cNvPicPr>
              <a:picLocks noChangeAspect="1"/>
            </p:cNvPicPr>
            <p:nvPr/>
          </p:nvPicPr>
          <p:blipFill>
            <a:blip r:embed="rId3"/>
            <a:stretch>
              <a:fillRect/>
            </a:stretch>
          </p:blipFill>
          <p:spPr>
            <a:xfrm>
              <a:off x="381976" y="42170"/>
              <a:ext cx="1105469" cy="1105469"/>
            </a:xfrm>
            <a:prstGeom prst="rect">
              <a:avLst/>
            </a:prstGeom>
          </p:spPr>
        </p:pic>
        <p:sp>
          <p:nvSpPr>
            <p:cNvPr id="8" name="TextBox 7">
              <a:extLst>
                <a:ext uri="{FF2B5EF4-FFF2-40B4-BE49-F238E27FC236}">
                  <a16:creationId xmlns:a16="http://schemas.microsoft.com/office/drawing/2014/main" id="{8EE76EAE-FF11-0447-B616-63905E984C4C}"/>
                </a:ext>
              </a:extLst>
            </p:cNvPr>
            <p:cNvSpPr txBox="1"/>
            <p:nvPr/>
          </p:nvSpPr>
          <p:spPr>
            <a:xfrm>
              <a:off x="0" y="1204642"/>
              <a:ext cx="1869423" cy="338554"/>
            </a:xfrm>
            <a:prstGeom prst="rect">
              <a:avLst/>
            </a:prstGeom>
            <a:noFill/>
          </p:spPr>
          <p:txBody>
            <a:bodyPr wrap="none" rtlCol="0">
              <a:spAutoFit/>
            </a:bodyPr>
            <a:lstStyle/>
            <a:p>
              <a:r>
                <a:rPr lang="en-US" sz="1600" dirty="0"/>
                <a:t>Ludwig </a:t>
              </a:r>
              <a:r>
                <a:rPr lang="en-US" sz="1600" dirty="0" err="1"/>
                <a:t>Geistlinger</a:t>
              </a:r>
              <a:endParaRPr lang="en-US" sz="1600" dirty="0"/>
            </a:p>
          </p:txBody>
        </p:sp>
      </p:grpSp>
      <p:pic>
        <p:nvPicPr>
          <p:cNvPr id="9" name="Picture 8">
            <a:extLst>
              <a:ext uri="{FF2B5EF4-FFF2-40B4-BE49-F238E27FC236}">
                <a16:creationId xmlns:a16="http://schemas.microsoft.com/office/drawing/2014/main" id="{CFB082DB-1184-F743-8D97-D4F6AEE6AD57}"/>
              </a:ext>
            </a:extLst>
          </p:cNvPr>
          <p:cNvPicPr>
            <a:picLocks noChangeAspect="1"/>
          </p:cNvPicPr>
          <p:nvPr/>
        </p:nvPicPr>
        <p:blipFill rotWithShape="1">
          <a:blip r:embed="rId4"/>
          <a:srcRect r="44030" b="46351"/>
          <a:stretch/>
        </p:blipFill>
        <p:spPr>
          <a:xfrm>
            <a:off x="2118815" y="4145246"/>
            <a:ext cx="5117910" cy="2576229"/>
          </a:xfrm>
          <a:prstGeom prst="rect">
            <a:avLst/>
          </a:prstGeom>
        </p:spPr>
      </p:pic>
      <p:sp>
        <p:nvSpPr>
          <p:cNvPr id="11" name="TextBox 10">
            <a:extLst>
              <a:ext uri="{FF2B5EF4-FFF2-40B4-BE49-F238E27FC236}">
                <a16:creationId xmlns:a16="http://schemas.microsoft.com/office/drawing/2014/main" id="{737BFB3F-4B26-DE40-9E37-0F468275B768}"/>
              </a:ext>
            </a:extLst>
          </p:cNvPr>
          <p:cNvSpPr txBox="1"/>
          <p:nvPr/>
        </p:nvSpPr>
        <p:spPr>
          <a:xfrm>
            <a:off x="381976" y="5707915"/>
            <a:ext cx="8928100" cy="1015663"/>
          </a:xfrm>
          <a:prstGeom prst="rect">
            <a:avLst/>
          </a:prstGeom>
          <a:noFill/>
        </p:spPr>
        <p:txBody>
          <a:bodyPr wrap="square" rtlCol="0">
            <a:spAutoFit/>
          </a:bodyPr>
          <a:lstStyle/>
          <a:p>
            <a:r>
              <a:rPr lang="en-US" sz="1200" dirty="0" err="1"/>
              <a:t>Geistlinger</a:t>
            </a:r>
            <a:r>
              <a:rPr lang="en-US" sz="1200" dirty="0"/>
              <a:t> </a:t>
            </a:r>
            <a:r>
              <a:rPr lang="en-US" sz="1200" i="1" dirty="0"/>
              <a:t>et al.</a:t>
            </a:r>
            <a:r>
              <a:rPr lang="en-US" sz="1200" dirty="0"/>
              <a:t> Multi-</a:t>
            </a:r>
            <a:r>
              <a:rPr lang="en-US" sz="1200" dirty="0" err="1"/>
              <a:t>omic</a:t>
            </a:r>
            <a:r>
              <a:rPr lang="en-US" sz="1200" dirty="0"/>
              <a:t> analysis supports a developmental hierarchy of molecular subtypes in high-grade serous ovarian carcinoma. </a:t>
            </a:r>
            <a:r>
              <a:rPr lang="en-US" sz="1200" i="1" dirty="0"/>
              <a:t>Submitted.</a:t>
            </a:r>
            <a:r>
              <a:rPr lang="en-US" sz="1200" dirty="0"/>
              <a:t> </a:t>
            </a:r>
            <a:r>
              <a:rPr lang="en-US" sz="1200" dirty="0">
                <a:hlinkClick r:id="rId5"/>
              </a:rPr>
              <a:t>https://www.biorxiv.org/content/10.1101/554394v2</a:t>
            </a:r>
            <a:endParaRPr lang="en-US" sz="1200" dirty="0"/>
          </a:p>
          <a:p>
            <a:endParaRPr lang="en-US" sz="1200" dirty="0"/>
          </a:p>
          <a:p>
            <a:r>
              <a:rPr lang="en-US" sz="1200" dirty="0"/>
              <a:t>Oh </a:t>
            </a:r>
            <a:r>
              <a:rPr lang="en-US" sz="1200" i="1" dirty="0"/>
              <a:t>et al. </a:t>
            </a:r>
            <a:r>
              <a:rPr lang="en-US" sz="1200" dirty="0"/>
              <a:t>Reliable analysis of clinical tumor-only whole exome sequencing data. </a:t>
            </a:r>
            <a:r>
              <a:rPr lang="en-US" sz="1200" i="1" dirty="0"/>
              <a:t>JCO Clinical Cancer Investigation (In Press) </a:t>
            </a:r>
            <a:r>
              <a:rPr lang="en-US" sz="1200" dirty="0">
                <a:hlinkClick r:id="rId6"/>
              </a:rPr>
              <a:t>https://www.biorxiv.org/content/10.1101/552711v2</a:t>
            </a:r>
            <a:endParaRPr lang="en-US" sz="1200" dirty="0"/>
          </a:p>
        </p:txBody>
      </p:sp>
    </p:spTree>
    <p:extLst>
      <p:ext uri="{BB962C8B-B14F-4D97-AF65-F5344CB8AC3E}">
        <p14:creationId xmlns:p14="http://schemas.microsoft.com/office/powerpoint/2010/main" val="3277722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4E0E7-8EDA-2548-B811-5C237DBC4143}"/>
              </a:ext>
            </a:extLst>
          </p:cNvPr>
          <p:cNvSpPr>
            <a:spLocks noGrp="1"/>
          </p:cNvSpPr>
          <p:nvPr>
            <p:ph type="title"/>
          </p:nvPr>
        </p:nvSpPr>
        <p:spPr/>
        <p:txBody>
          <a:bodyPr>
            <a:normAutofit/>
          </a:bodyPr>
          <a:lstStyle/>
          <a:p>
            <a:r>
              <a:rPr lang="en-US" sz="3200" dirty="0"/>
              <a:t>Piece #1: recurrent focal copy # alterations are associated with transcriptome subtype call</a:t>
            </a:r>
          </a:p>
        </p:txBody>
      </p:sp>
      <p:sp>
        <p:nvSpPr>
          <p:cNvPr id="4" name="Slide Number Placeholder 3">
            <a:extLst>
              <a:ext uri="{FF2B5EF4-FFF2-40B4-BE49-F238E27FC236}">
                <a16:creationId xmlns:a16="http://schemas.microsoft.com/office/drawing/2014/main" id="{5E2DB51C-96B9-F44E-A2C7-7B583A465C69}"/>
              </a:ext>
            </a:extLst>
          </p:cNvPr>
          <p:cNvSpPr>
            <a:spLocks noGrp="1"/>
          </p:cNvSpPr>
          <p:nvPr>
            <p:ph type="sldNum" sz="quarter" idx="12"/>
          </p:nvPr>
        </p:nvSpPr>
        <p:spPr/>
        <p:txBody>
          <a:bodyPr/>
          <a:lstStyle/>
          <a:p>
            <a:fld id="{C71C242F-20BE-4F6C-ABA6-9DCC8641EF60}" type="slidenum">
              <a:rPr lang="en-US" smtClean="0"/>
              <a:pPr/>
              <a:t>14</a:t>
            </a:fld>
            <a:endParaRPr lang="en-US"/>
          </a:p>
        </p:txBody>
      </p:sp>
      <p:pic>
        <p:nvPicPr>
          <p:cNvPr id="6" name="Picture 5">
            <a:extLst>
              <a:ext uri="{FF2B5EF4-FFF2-40B4-BE49-F238E27FC236}">
                <a16:creationId xmlns:a16="http://schemas.microsoft.com/office/drawing/2014/main" id="{193F19E0-72B2-624A-A660-ABBDE58BBA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500" y="3043527"/>
            <a:ext cx="4893540" cy="3495385"/>
          </a:xfrm>
          <a:prstGeom prst="rect">
            <a:avLst/>
          </a:prstGeom>
          <a:extLst>
            <a:ext uri="{FAA26D3D-D897-4be2-8F04-BA451C77F1D7}">
              <ma14:placeholderFlag xmlns:lc="http://schemas.openxmlformats.org/drawingml/2006/lockedCanvas" xmlns:ma14="http://schemas.microsoft.com/office/mac/drawingml/2011/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v="urn:schemas-microsoft-com:mac:vml" xmlns:mc="http://schemas.openxmlformats.org/markup-compatibility/2006" xmlns:mo="http://schemas.microsoft.com/office/mac/office/2008/main" xmlns:wpc="http://schemas.microsoft.com/office/word/2010/wordprocessingCanvas" xmlns=""/>
            </a:ext>
          </a:extLst>
        </p:spPr>
      </p:pic>
      <p:grpSp>
        <p:nvGrpSpPr>
          <p:cNvPr id="5" name="Group 4">
            <a:extLst>
              <a:ext uri="{FF2B5EF4-FFF2-40B4-BE49-F238E27FC236}">
                <a16:creationId xmlns:a16="http://schemas.microsoft.com/office/drawing/2014/main" id="{4A8A56AD-9031-C741-A62C-633E7F6C1DB1}"/>
              </a:ext>
            </a:extLst>
          </p:cNvPr>
          <p:cNvGrpSpPr/>
          <p:nvPr/>
        </p:nvGrpSpPr>
        <p:grpSpPr>
          <a:xfrm>
            <a:off x="2070100" y="2521317"/>
            <a:ext cx="6692900" cy="3441700"/>
            <a:chOff x="2070100" y="2521317"/>
            <a:chExt cx="6692900" cy="3441700"/>
          </a:xfrm>
        </p:grpSpPr>
        <p:pic>
          <p:nvPicPr>
            <p:cNvPr id="10" name="Picture 9">
              <a:extLst>
                <a:ext uri="{FF2B5EF4-FFF2-40B4-BE49-F238E27FC236}">
                  <a16:creationId xmlns:a16="http://schemas.microsoft.com/office/drawing/2014/main" id="{DFBA4387-A038-534C-9C5B-4C7A2A624B96}"/>
                </a:ext>
              </a:extLst>
            </p:cNvPr>
            <p:cNvPicPr>
              <a:picLocks noChangeAspect="1"/>
            </p:cNvPicPr>
            <p:nvPr/>
          </p:nvPicPr>
          <p:blipFill>
            <a:blip r:embed="rId3"/>
            <a:stretch>
              <a:fillRect/>
            </a:stretch>
          </p:blipFill>
          <p:spPr>
            <a:xfrm>
              <a:off x="2070100" y="2521317"/>
              <a:ext cx="3784600" cy="3441700"/>
            </a:xfrm>
            <a:prstGeom prst="rect">
              <a:avLst/>
            </a:prstGeom>
          </p:spPr>
        </p:pic>
        <p:pic>
          <p:nvPicPr>
            <p:cNvPr id="3" name="Picture 2">
              <a:extLst>
                <a:ext uri="{FF2B5EF4-FFF2-40B4-BE49-F238E27FC236}">
                  <a16:creationId xmlns:a16="http://schemas.microsoft.com/office/drawing/2014/main" id="{FD01A7AF-768C-C441-875A-230EBCEDD5CD}"/>
                </a:ext>
              </a:extLst>
            </p:cNvPr>
            <p:cNvPicPr>
              <a:picLocks noChangeAspect="1"/>
            </p:cNvPicPr>
            <p:nvPr/>
          </p:nvPicPr>
          <p:blipFill>
            <a:blip r:embed="rId4"/>
            <a:stretch>
              <a:fillRect/>
            </a:stretch>
          </p:blipFill>
          <p:spPr>
            <a:xfrm>
              <a:off x="6607612" y="3971498"/>
              <a:ext cx="2155388" cy="613959"/>
            </a:xfrm>
            <a:prstGeom prst="rect">
              <a:avLst/>
            </a:prstGeom>
          </p:spPr>
        </p:pic>
      </p:grpSp>
    </p:spTree>
    <p:extLst>
      <p:ext uri="{BB962C8B-B14F-4D97-AF65-F5344CB8AC3E}">
        <p14:creationId xmlns:p14="http://schemas.microsoft.com/office/powerpoint/2010/main" val="357130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4E0E7-8EDA-2548-B811-5C237DBC4143}"/>
              </a:ext>
            </a:extLst>
          </p:cNvPr>
          <p:cNvSpPr>
            <a:spLocks noGrp="1"/>
          </p:cNvSpPr>
          <p:nvPr>
            <p:ph type="title"/>
          </p:nvPr>
        </p:nvSpPr>
        <p:spPr/>
        <p:txBody>
          <a:bodyPr>
            <a:normAutofit/>
          </a:bodyPr>
          <a:lstStyle/>
          <a:p>
            <a:r>
              <a:rPr lang="en-US" sz="3200" dirty="0"/>
              <a:t>Piece #2: recurrent focal copy # alterations vary in </a:t>
            </a:r>
            <a:r>
              <a:rPr lang="en-US" sz="3200" dirty="0" err="1"/>
              <a:t>subclonal</a:t>
            </a:r>
            <a:r>
              <a:rPr lang="en-US" sz="3200" dirty="0"/>
              <a:t> heterogeneity</a:t>
            </a:r>
          </a:p>
        </p:txBody>
      </p:sp>
      <p:sp>
        <p:nvSpPr>
          <p:cNvPr id="4" name="Slide Number Placeholder 3">
            <a:extLst>
              <a:ext uri="{FF2B5EF4-FFF2-40B4-BE49-F238E27FC236}">
                <a16:creationId xmlns:a16="http://schemas.microsoft.com/office/drawing/2014/main" id="{5E2DB51C-96B9-F44E-A2C7-7B583A465C69}"/>
              </a:ext>
            </a:extLst>
          </p:cNvPr>
          <p:cNvSpPr>
            <a:spLocks noGrp="1"/>
          </p:cNvSpPr>
          <p:nvPr>
            <p:ph type="sldNum" sz="quarter" idx="12"/>
          </p:nvPr>
        </p:nvSpPr>
        <p:spPr/>
        <p:txBody>
          <a:bodyPr/>
          <a:lstStyle/>
          <a:p>
            <a:fld id="{C71C242F-20BE-4F6C-ABA6-9DCC8641EF60}" type="slidenum">
              <a:rPr lang="en-US" smtClean="0"/>
              <a:pPr/>
              <a:t>15</a:t>
            </a:fld>
            <a:endParaRPr lang="en-US"/>
          </a:p>
        </p:txBody>
      </p:sp>
      <p:grpSp>
        <p:nvGrpSpPr>
          <p:cNvPr id="7" name="Group 6">
            <a:extLst>
              <a:ext uri="{FF2B5EF4-FFF2-40B4-BE49-F238E27FC236}">
                <a16:creationId xmlns:a16="http://schemas.microsoft.com/office/drawing/2014/main" id="{483F458C-CF08-3C45-B126-B634643C8353}"/>
              </a:ext>
            </a:extLst>
          </p:cNvPr>
          <p:cNvGrpSpPr/>
          <p:nvPr/>
        </p:nvGrpSpPr>
        <p:grpSpPr>
          <a:xfrm>
            <a:off x="1573530" y="2396672"/>
            <a:ext cx="6706870" cy="3603057"/>
            <a:chOff x="0" y="-400245"/>
            <a:chExt cx="3920739" cy="2106294"/>
          </a:xfrm>
        </p:grpSpPr>
        <p:grpSp>
          <p:nvGrpSpPr>
            <p:cNvPr id="10" name="Group 9">
              <a:extLst>
                <a:ext uri="{FF2B5EF4-FFF2-40B4-BE49-F238E27FC236}">
                  <a16:creationId xmlns:a16="http://schemas.microsoft.com/office/drawing/2014/main" id="{1D19EB20-6A13-0543-8C23-899538BD6715}"/>
                </a:ext>
              </a:extLst>
            </p:cNvPr>
            <p:cNvGrpSpPr/>
            <p:nvPr/>
          </p:nvGrpSpPr>
          <p:grpSpPr>
            <a:xfrm>
              <a:off x="0" y="-400245"/>
              <a:ext cx="3406140" cy="1322070"/>
              <a:chOff x="-38100" y="-381518"/>
              <a:chExt cx="3406141" cy="1316843"/>
            </a:xfrm>
          </p:grpSpPr>
          <p:grpSp>
            <p:nvGrpSpPr>
              <p:cNvPr id="12" name="Group 11">
                <a:extLst>
                  <a:ext uri="{FF2B5EF4-FFF2-40B4-BE49-F238E27FC236}">
                    <a16:creationId xmlns:a16="http://schemas.microsoft.com/office/drawing/2014/main" id="{2BED78AA-003B-0447-838C-08A261AB08BE}"/>
                  </a:ext>
                </a:extLst>
              </p:cNvPr>
              <p:cNvGrpSpPr/>
              <p:nvPr/>
            </p:nvGrpSpPr>
            <p:grpSpPr>
              <a:xfrm>
                <a:off x="85090" y="-381518"/>
                <a:ext cx="3282951" cy="1316843"/>
                <a:chOff x="0" y="-808877"/>
                <a:chExt cx="6651688" cy="2671835"/>
              </a:xfrm>
            </p:grpSpPr>
            <p:pic>
              <p:nvPicPr>
                <p:cNvPr id="14" name="Picture 13">
                  <a:extLst>
                    <a:ext uri="{FF2B5EF4-FFF2-40B4-BE49-F238E27FC236}">
                      <a16:creationId xmlns:a16="http://schemas.microsoft.com/office/drawing/2014/main" id="{A987EF48-1B2B-4E4E-B2F5-D648356D7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8877"/>
                  <a:ext cx="6400800" cy="1953895"/>
                </a:xfrm>
                <a:prstGeom prst="rect">
                  <a:avLst/>
                </a:prstGeom>
                <a:extLst>
                  <a:ext uri="{FAA26D3D-D897-4be2-8F04-BA451C77F1D7}">
                    <ma14:placeholderFlag xmlns:lc="http://schemas.openxmlformats.org/drawingml/2006/lockedCanvas" xmlns:ma14="http://schemas.microsoft.com/office/mac/drawingml/2011/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v="urn:schemas-microsoft-com:mac:vml" xmlns:mc="http://schemas.openxmlformats.org/markup-compatibility/2006" xmlns:mo="http://schemas.microsoft.com/office/mac/office/2008/main" xmlns:wpc="http://schemas.microsoft.com/office/word/2010/wordprocessingCanvas" xmlns=""/>
                  </a:ext>
                </a:extLst>
              </p:spPr>
            </p:pic>
            <p:pic>
              <p:nvPicPr>
                <p:cNvPr id="15" name="Picture 14">
                  <a:extLst>
                    <a:ext uri="{FF2B5EF4-FFF2-40B4-BE49-F238E27FC236}">
                      <a16:creationId xmlns:a16="http://schemas.microsoft.com/office/drawing/2014/main" id="{CAFB68AE-CE2E-454A-8EA7-87203658B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240" y="876099"/>
                  <a:ext cx="5881448" cy="986859"/>
                </a:xfrm>
                <a:prstGeom prst="rect">
                  <a:avLst/>
                </a:prstGeom>
                <a:extLst>
                  <a:ext uri="{FAA26D3D-D897-4be2-8F04-BA451C77F1D7}">
                    <ma14:placeholderFlag xmlns:lc="http://schemas.openxmlformats.org/drawingml/2006/lockedCanvas" xmlns:ma14="http://schemas.microsoft.com/office/mac/drawingml/2011/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v="urn:schemas-microsoft-com:mac:vml" xmlns:mc="http://schemas.openxmlformats.org/markup-compatibility/2006" xmlns:mo="http://schemas.microsoft.com/office/mac/office/2008/main" xmlns:wpc="http://schemas.microsoft.com/office/word/2010/wordprocessingCanvas" xmlns=""/>
                  </a:ext>
                </a:extLst>
              </p:spPr>
            </p:pic>
          </p:grpSp>
          <p:pic>
            <p:nvPicPr>
              <p:cNvPr id="13" name="Picture 12">
                <a:extLst>
                  <a:ext uri="{FF2B5EF4-FFF2-40B4-BE49-F238E27FC236}">
                    <a16:creationId xmlns:a16="http://schemas.microsoft.com/office/drawing/2014/main" id="{5DF719BC-C6C3-D544-A434-564CB3DBA9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 y="-284756"/>
                <a:ext cx="113665" cy="889000"/>
              </a:xfrm>
              <a:prstGeom prst="rect">
                <a:avLst/>
              </a:prstGeom>
              <a:extLst>
                <a:ext uri="{FAA26D3D-D897-4be2-8F04-BA451C77F1D7}">
                  <ma14:placeholderFlag xmlns:lc="http://schemas.openxmlformats.org/drawingml/2006/lockedCanvas" xmlns:ma14="http://schemas.microsoft.com/office/mac/drawingml/2011/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v="urn:schemas-microsoft-com:mac:vml" xmlns:mc="http://schemas.openxmlformats.org/markup-compatibility/2006" xmlns:mo="http://schemas.microsoft.com/office/mac/office/2008/main" xmlns:wpc="http://schemas.microsoft.com/office/word/2010/wordprocessingCanvas" xmlns=""/>
                </a:ext>
              </a:extLst>
            </p:spPr>
          </p:pic>
        </p:grpSp>
        <p:sp>
          <p:nvSpPr>
            <p:cNvPr id="11" name="Text Box 9">
              <a:extLst>
                <a:ext uri="{FF2B5EF4-FFF2-40B4-BE49-F238E27FC236}">
                  <a16:creationId xmlns:a16="http://schemas.microsoft.com/office/drawing/2014/main" id="{C20D7613-8781-7643-8573-8B6D42732857}"/>
                </a:ext>
              </a:extLst>
            </p:cNvPr>
            <p:cNvSpPr txBox="1"/>
            <p:nvPr/>
          </p:nvSpPr>
          <p:spPr>
            <a:xfrm>
              <a:off x="0" y="1130300"/>
              <a:ext cx="3920739" cy="575749"/>
            </a:xfrm>
            <a:prstGeom prst="rect">
              <a:avLst/>
            </a:prstGeom>
            <a:solidFill>
              <a:prstClr val="white"/>
            </a:solidFill>
            <a:ln>
              <a:noFill/>
            </a:ln>
            <a:effectLst/>
            <a:extLst>
              <a:ext uri="{C572A759-6A51-4108-AA02-DFA0A04FC94B}">
                <ma14:wrappingTextBoxFlag xmlns:lc="http://schemas.openxmlformats.org/drawingml/2006/lockedCanvas" xmlns:ma14="http://schemas.microsoft.com/office/mac/drawingml/2011/main"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v="urn:schemas-microsoft-com:mac:vml" xmlns:mc="http://schemas.openxmlformats.org/markup-compatibility/2006" xmlns:mo="http://schemas.microsoft.com/office/mac/office/2008/main" xmlns:wpc="http://schemas.microsoft.com/office/word/2010/wordprocessingCanvas" xmlns=""/>
              </a:ext>
            </a:extLst>
          </p:spPr>
          <p:txBody>
            <a:bodyPr rot="0" spcFirstLastPara="0" vert="horz" wrap="square" lIns="0" tIns="0" rIns="0" bIns="0" numCol="1" spcCol="0" rtlCol="0" fromWordArt="0" anchor="t" anchorCtr="0" forceAA="0" compatLnSpc="1">
              <a:prstTxWarp prst="textNoShape">
                <a:avLst/>
              </a:prstTxWarp>
              <a:spAutoFit/>
            </a:bodyPr>
            <a:lstStyle/>
            <a:p>
              <a:pPr marL="0" marR="0" algn="just">
                <a:spcBef>
                  <a:spcPts val="0"/>
                </a:spcBef>
                <a:spcAft>
                  <a:spcPts val="1000"/>
                </a:spcAft>
              </a:pPr>
              <a:r>
                <a:rPr lang="en-US" sz="1600" b="1" dirty="0" err="1">
                  <a:effectLst/>
                  <a:latin typeface="Arial" panose="020B0604020202020204" pitchFamily="34" charset="0"/>
                  <a:ea typeface="MS Mincho" panose="02020609040205080304" pitchFamily="49" charset="-128"/>
                  <a:cs typeface="Times New Roman" pitchFamily="2" charset="0"/>
                </a:rPr>
                <a:t>Subclonal</a:t>
              </a:r>
              <a:r>
                <a:rPr lang="en-US" sz="1600" b="1" dirty="0">
                  <a:effectLst/>
                  <a:latin typeface="Arial" panose="020B0604020202020204" pitchFamily="34" charset="0"/>
                  <a:ea typeface="MS Mincho" panose="02020609040205080304" pitchFamily="49" charset="-128"/>
                  <a:cs typeface="Times New Roman" pitchFamily="2" charset="0"/>
                </a:rPr>
                <a:t> heterogeneity of 1,412 genes as calculated and plotted by Carter </a:t>
              </a:r>
              <a:r>
                <a:rPr lang="en-US" sz="1600" b="1" i="1" dirty="0">
                  <a:effectLst/>
                  <a:latin typeface="Arial" panose="020B0604020202020204" pitchFamily="34" charset="0"/>
                  <a:ea typeface="MS Mincho" panose="02020609040205080304" pitchFamily="49" charset="-128"/>
                  <a:cs typeface="Times New Roman" pitchFamily="2" charset="0"/>
                </a:rPr>
                <a:t>et al.</a:t>
              </a:r>
              <a:r>
                <a:rPr lang="en-US" sz="1600" b="1" dirty="0">
                  <a:effectLst/>
                  <a:latin typeface="Arial" panose="020B0604020202020204" pitchFamily="34" charset="0"/>
                  <a:ea typeface="MS Mincho" panose="02020609040205080304" pitchFamily="49" charset="-128"/>
                  <a:cs typeface="Times New Roman" pitchFamily="2" charset="0"/>
                </a:rPr>
                <a:t> (Carter et al., 2012).  </a:t>
              </a:r>
              <a:r>
                <a:rPr lang="en-US" sz="1600" b="1" dirty="0" err="1">
                  <a:effectLst/>
                  <a:latin typeface="Arial" panose="020B0604020202020204" pitchFamily="34" charset="0"/>
                  <a:ea typeface="MS Mincho" panose="02020609040205080304" pitchFamily="49" charset="-128"/>
                  <a:cs typeface="Times New Roman" pitchFamily="2" charset="0"/>
                </a:rPr>
                <a:t>Subclonal</a:t>
              </a:r>
              <a:r>
                <a:rPr lang="en-US" sz="1600" b="1" dirty="0">
                  <a:effectLst/>
                  <a:latin typeface="Arial" panose="020B0604020202020204" pitchFamily="34" charset="0"/>
                  <a:ea typeface="MS Mincho" panose="02020609040205080304" pitchFamily="49" charset="-128"/>
                  <a:cs typeface="Times New Roman" pitchFamily="2" charset="0"/>
                </a:rPr>
                <a:t> heterogeneity is defined as the fraction of samples in which mutations of that gene were inferred to be </a:t>
              </a:r>
              <a:r>
                <a:rPr lang="en-US" sz="1600" b="1" dirty="0" err="1">
                  <a:effectLst/>
                  <a:latin typeface="Arial" panose="020B0604020202020204" pitchFamily="34" charset="0"/>
                  <a:ea typeface="MS Mincho" panose="02020609040205080304" pitchFamily="49" charset="-128"/>
                  <a:cs typeface="Times New Roman" pitchFamily="2" charset="0"/>
                </a:rPr>
                <a:t>subclone</a:t>
              </a:r>
              <a:r>
                <a:rPr lang="en-US" sz="1600" b="1" dirty="0">
                  <a:effectLst/>
                  <a:latin typeface="Arial" panose="020B0604020202020204" pitchFamily="34" charset="0"/>
                  <a:ea typeface="MS Mincho" panose="02020609040205080304" pitchFamily="49" charset="-128"/>
                  <a:cs typeface="Times New Roman" pitchFamily="2" charset="0"/>
                </a:rPr>
                <a:t>-specific.</a:t>
              </a:r>
            </a:p>
          </p:txBody>
        </p:sp>
      </p:grpSp>
    </p:spTree>
    <p:extLst>
      <p:ext uri="{BB962C8B-B14F-4D97-AF65-F5344CB8AC3E}">
        <p14:creationId xmlns:p14="http://schemas.microsoft.com/office/powerpoint/2010/main" val="2327708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7A5FD-2161-774F-91AD-81B598FB88F8}"/>
              </a:ext>
            </a:extLst>
          </p:cNvPr>
          <p:cNvSpPr>
            <a:spLocks noGrp="1"/>
          </p:cNvSpPr>
          <p:nvPr>
            <p:ph type="title"/>
          </p:nvPr>
        </p:nvSpPr>
        <p:spPr/>
        <p:txBody>
          <a:bodyPr>
            <a:normAutofit/>
          </a:bodyPr>
          <a:lstStyle/>
          <a:p>
            <a:r>
              <a:rPr lang="en-US" sz="3200" dirty="0"/>
              <a:t>Piece #3: Are subtype-associated focal copy # alterations </a:t>
            </a:r>
            <a:r>
              <a:rPr lang="en-US" sz="3200" i="1" dirty="0"/>
              <a:t>more, or less</a:t>
            </a:r>
            <a:r>
              <a:rPr lang="en-US" sz="3200" dirty="0"/>
              <a:t>, sub-clonal than others?</a:t>
            </a:r>
          </a:p>
        </p:txBody>
      </p:sp>
      <p:sp>
        <p:nvSpPr>
          <p:cNvPr id="4" name="Slide Number Placeholder 3">
            <a:extLst>
              <a:ext uri="{FF2B5EF4-FFF2-40B4-BE49-F238E27FC236}">
                <a16:creationId xmlns:a16="http://schemas.microsoft.com/office/drawing/2014/main" id="{2D356036-7E85-BE45-8E19-0B7D8AE4D0F3}"/>
              </a:ext>
            </a:extLst>
          </p:cNvPr>
          <p:cNvSpPr>
            <a:spLocks noGrp="1"/>
          </p:cNvSpPr>
          <p:nvPr>
            <p:ph type="sldNum" sz="quarter" idx="12"/>
          </p:nvPr>
        </p:nvSpPr>
        <p:spPr/>
        <p:txBody>
          <a:bodyPr/>
          <a:lstStyle/>
          <a:p>
            <a:fld id="{C71C242F-20BE-4F6C-ABA6-9DCC8641EF60}" type="slidenum">
              <a:rPr lang="en-US" smtClean="0"/>
              <a:pPr/>
              <a:t>16</a:t>
            </a:fld>
            <a:endParaRPr lang="en-US"/>
          </a:p>
        </p:txBody>
      </p:sp>
      <p:pic>
        <p:nvPicPr>
          <p:cNvPr id="6" name="Picture 5">
            <a:extLst>
              <a:ext uri="{FF2B5EF4-FFF2-40B4-BE49-F238E27FC236}">
                <a16:creationId xmlns:a16="http://schemas.microsoft.com/office/drawing/2014/main" id="{3C14B089-06A9-2B4C-9DE4-50B567BCD29F}"/>
              </a:ext>
            </a:extLst>
          </p:cNvPr>
          <p:cNvPicPr>
            <a:picLocks noChangeAspect="1"/>
          </p:cNvPicPr>
          <p:nvPr/>
        </p:nvPicPr>
        <p:blipFill>
          <a:blip r:embed="rId2"/>
          <a:stretch>
            <a:fillRect/>
          </a:stretch>
        </p:blipFill>
        <p:spPr>
          <a:xfrm>
            <a:off x="0" y="1504452"/>
            <a:ext cx="9144000" cy="4801964"/>
          </a:xfrm>
          <a:prstGeom prst="rect">
            <a:avLst/>
          </a:prstGeom>
        </p:spPr>
      </p:pic>
      <p:sp>
        <p:nvSpPr>
          <p:cNvPr id="5" name="Rectangle 4">
            <a:extLst>
              <a:ext uri="{FF2B5EF4-FFF2-40B4-BE49-F238E27FC236}">
                <a16:creationId xmlns:a16="http://schemas.microsoft.com/office/drawing/2014/main" id="{36492D1E-C80D-C343-8E54-83F4BEF77DE8}"/>
              </a:ext>
            </a:extLst>
          </p:cNvPr>
          <p:cNvSpPr/>
          <p:nvPr/>
        </p:nvSpPr>
        <p:spPr>
          <a:xfrm>
            <a:off x="5063045" y="4640908"/>
            <a:ext cx="4080955" cy="166550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184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7A5FD-2161-774F-91AD-81B598FB88F8}"/>
              </a:ext>
            </a:extLst>
          </p:cNvPr>
          <p:cNvSpPr>
            <a:spLocks noGrp="1"/>
          </p:cNvSpPr>
          <p:nvPr>
            <p:ph type="title"/>
          </p:nvPr>
        </p:nvSpPr>
        <p:spPr/>
        <p:txBody>
          <a:bodyPr>
            <a:normAutofit/>
          </a:bodyPr>
          <a:lstStyle/>
          <a:p>
            <a:r>
              <a:rPr lang="en-US" sz="3200" dirty="0"/>
              <a:t>Piece #3: Are subtype-associated focal copy # alterations </a:t>
            </a:r>
            <a:r>
              <a:rPr lang="en-US" sz="3200" i="1" dirty="0"/>
              <a:t>more, or less</a:t>
            </a:r>
            <a:r>
              <a:rPr lang="en-US" sz="3200" dirty="0"/>
              <a:t>, sub-clonal than others?</a:t>
            </a:r>
          </a:p>
        </p:txBody>
      </p:sp>
      <p:grpSp>
        <p:nvGrpSpPr>
          <p:cNvPr id="11" name="Group 10">
            <a:extLst>
              <a:ext uri="{FF2B5EF4-FFF2-40B4-BE49-F238E27FC236}">
                <a16:creationId xmlns:a16="http://schemas.microsoft.com/office/drawing/2014/main" id="{5A0D181F-A292-5249-A4B9-0A1AF3DEE984}"/>
              </a:ext>
            </a:extLst>
          </p:cNvPr>
          <p:cNvGrpSpPr/>
          <p:nvPr/>
        </p:nvGrpSpPr>
        <p:grpSpPr>
          <a:xfrm>
            <a:off x="274322" y="1644894"/>
            <a:ext cx="5164555" cy="5025194"/>
            <a:chOff x="67845" y="1644894"/>
            <a:chExt cx="5164555" cy="5025194"/>
          </a:xfrm>
        </p:grpSpPr>
        <p:pic>
          <p:nvPicPr>
            <p:cNvPr id="3" name="Picture 2">
              <a:extLst>
                <a:ext uri="{FF2B5EF4-FFF2-40B4-BE49-F238E27FC236}">
                  <a16:creationId xmlns:a16="http://schemas.microsoft.com/office/drawing/2014/main" id="{4D2387AF-CC53-854C-94D4-1F52A036888C}"/>
                </a:ext>
              </a:extLst>
            </p:cNvPr>
            <p:cNvPicPr>
              <a:picLocks noChangeAspect="1"/>
            </p:cNvPicPr>
            <p:nvPr/>
          </p:nvPicPr>
          <p:blipFill>
            <a:blip r:embed="rId2"/>
            <a:stretch>
              <a:fillRect/>
            </a:stretch>
          </p:blipFill>
          <p:spPr>
            <a:xfrm>
              <a:off x="119102" y="1644894"/>
              <a:ext cx="5113298" cy="4855917"/>
            </a:xfrm>
            <a:prstGeom prst="rect">
              <a:avLst/>
            </a:prstGeom>
          </p:spPr>
        </p:pic>
        <p:sp>
          <p:nvSpPr>
            <p:cNvPr id="5" name="TextBox 4">
              <a:extLst>
                <a:ext uri="{FF2B5EF4-FFF2-40B4-BE49-F238E27FC236}">
                  <a16:creationId xmlns:a16="http://schemas.microsoft.com/office/drawing/2014/main" id="{0DAF4A41-6966-0141-B7BD-58A7F1A6305D}"/>
                </a:ext>
              </a:extLst>
            </p:cNvPr>
            <p:cNvSpPr txBox="1"/>
            <p:nvPr/>
          </p:nvSpPr>
          <p:spPr>
            <a:xfrm>
              <a:off x="1708716" y="6331534"/>
              <a:ext cx="2863284" cy="338554"/>
            </a:xfrm>
            <a:prstGeom prst="rect">
              <a:avLst/>
            </a:prstGeom>
            <a:solidFill>
              <a:schemeClr val="bg1"/>
            </a:solidFill>
          </p:spPr>
          <p:txBody>
            <a:bodyPr wrap="none" rtlCol="0">
              <a:spAutoFit/>
            </a:bodyPr>
            <a:lstStyle/>
            <a:p>
              <a:r>
                <a:rPr lang="en-US" sz="1600" dirty="0"/>
                <a:t>Subtype association score S</a:t>
              </a:r>
              <a:r>
                <a:rPr lang="en-US" sz="1600" baseline="-25000" dirty="0"/>
                <a:t>A</a:t>
              </a:r>
            </a:p>
          </p:txBody>
        </p:sp>
        <p:sp>
          <p:nvSpPr>
            <p:cNvPr id="7" name="TextBox 6">
              <a:extLst>
                <a:ext uri="{FF2B5EF4-FFF2-40B4-BE49-F238E27FC236}">
                  <a16:creationId xmlns:a16="http://schemas.microsoft.com/office/drawing/2014/main" id="{BD60EC29-7BE6-0A40-818C-5696FFA90F99}"/>
                </a:ext>
              </a:extLst>
            </p:cNvPr>
            <p:cNvSpPr txBox="1"/>
            <p:nvPr/>
          </p:nvSpPr>
          <p:spPr>
            <a:xfrm>
              <a:off x="852032" y="5966996"/>
              <a:ext cx="4334841" cy="400110"/>
            </a:xfrm>
            <a:prstGeom prst="rect">
              <a:avLst/>
            </a:prstGeom>
            <a:solidFill>
              <a:schemeClr val="bg1"/>
            </a:solidFill>
          </p:spPr>
          <p:txBody>
            <a:bodyPr wrap="none" rtlCol="0">
              <a:spAutoFit/>
            </a:bodyPr>
            <a:lstStyle/>
            <a:p>
              <a:r>
                <a:rPr lang="en-US" sz="1600" dirty="0"/>
                <a:t>0       </a:t>
              </a:r>
              <a:r>
                <a:rPr lang="en-US" sz="2000" dirty="0"/>
                <a:t> </a:t>
              </a:r>
              <a:r>
                <a:rPr lang="en-US" sz="1600" dirty="0"/>
                <a:t>  10          20          30         40          50</a:t>
              </a:r>
            </a:p>
          </p:txBody>
        </p:sp>
        <p:sp>
          <p:nvSpPr>
            <p:cNvPr id="8" name="TextBox 7">
              <a:extLst>
                <a:ext uri="{FF2B5EF4-FFF2-40B4-BE49-F238E27FC236}">
                  <a16:creationId xmlns:a16="http://schemas.microsoft.com/office/drawing/2014/main" id="{A72CEBB9-6DFA-5944-AE60-0A78AFA9A25F}"/>
                </a:ext>
              </a:extLst>
            </p:cNvPr>
            <p:cNvSpPr txBox="1"/>
            <p:nvPr/>
          </p:nvSpPr>
          <p:spPr>
            <a:xfrm rot="16200000">
              <a:off x="-1049275" y="3396271"/>
              <a:ext cx="3300904" cy="400110"/>
            </a:xfrm>
            <a:prstGeom prst="rect">
              <a:avLst/>
            </a:prstGeom>
            <a:solidFill>
              <a:schemeClr val="bg1"/>
            </a:solidFill>
          </p:spPr>
          <p:txBody>
            <a:bodyPr wrap="none" rtlCol="0">
              <a:spAutoFit/>
            </a:bodyPr>
            <a:lstStyle/>
            <a:p>
              <a:r>
                <a:rPr lang="en-US" sz="1600" dirty="0"/>
                <a:t>0.3       </a:t>
              </a:r>
              <a:r>
                <a:rPr lang="en-US" sz="2000" dirty="0"/>
                <a:t> </a:t>
              </a:r>
              <a:r>
                <a:rPr lang="en-US" sz="1600" dirty="0"/>
                <a:t>   0.4           0.5            0.6</a:t>
              </a:r>
            </a:p>
          </p:txBody>
        </p:sp>
        <p:sp>
          <p:nvSpPr>
            <p:cNvPr id="9" name="TextBox 8">
              <a:extLst>
                <a:ext uri="{FF2B5EF4-FFF2-40B4-BE49-F238E27FC236}">
                  <a16:creationId xmlns:a16="http://schemas.microsoft.com/office/drawing/2014/main" id="{10F251DB-B8B4-5147-9074-E75180DA92E2}"/>
                </a:ext>
              </a:extLst>
            </p:cNvPr>
            <p:cNvSpPr txBox="1"/>
            <p:nvPr/>
          </p:nvSpPr>
          <p:spPr>
            <a:xfrm rot="16200000">
              <a:off x="-782242" y="3564188"/>
              <a:ext cx="2140330" cy="338554"/>
            </a:xfrm>
            <a:prstGeom prst="rect">
              <a:avLst/>
            </a:prstGeom>
            <a:solidFill>
              <a:schemeClr val="bg1"/>
            </a:solidFill>
          </p:spPr>
          <p:txBody>
            <a:bodyPr wrap="none" rtlCol="0">
              <a:spAutoFit/>
            </a:bodyPr>
            <a:lstStyle/>
            <a:p>
              <a:r>
                <a:rPr lang="en-US" sz="1600" dirty="0" err="1"/>
                <a:t>Subclonality</a:t>
              </a:r>
              <a:r>
                <a:rPr lang="en-US" sz="1600" dirty="0"/>
                <a:t> score S</a:t>
              </a:r>
              <a:r>
                <a:rPr lang="en-US" sz="1600" baseline="-25000" dirty="0"/>
                <a:t>C</a:t>
              </a:r>
            </a:p>
          </p:txBody>
        </p:sp>
        <p:sp>
          <p:nvSpPr>
            <p:cNvPr id="10" name="Rectangle 9">
              <a:extLst>
                <a:ext uri="{FF2B5EF4-FFF2-40B4-BE49-F238E27FC236}">
                  <a16:creationId xmlns:a16="http://schemas.microsoft.com/office/drawing/2014/main" id="{D146526E-7C1C-224E-A874-4A0DF8D0161A}"/>
                </a:ext>
              </a:extLst>
            </p:cNvPr>
            <p:cNvSpPr/>
            <p:nvPr/>
          </p:nvSpPr>
          <p:spPr>
            <a:xfrm>
              <a:off x="67845" y="1665164"/>
              <a:ext cx="4572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E7FAFED6-A1F1-F14B-980F-E47B8E3BC241}"/>
              </a:ext>
            </a:extLst>
          </p:cNvPr>
          <p:cNvGrpSpPr/>
          <p:nvPr/>
        </p:nvGrpSpPr>
        <p:grpSpPr>
          <a:xfrm>
            <a:off x="3265057" y="1702873"/>
            <a:ext cx="5253322" cy="5025194"/>
            <a:chOff x="3240118" y="1209998"/>
            <a:chExt cx="5729149" cy="5480360"/>
          </a:xfrm>
        </p:grpSpPr>
        <p:pic>
          <p:nvPicPr>
            <p:cNvPr id="22" name="Picture 21">
              <a:extLst>
                <a:ext uri="{FF2B5EF4-FFF2-40B4-BE49-F238E27FC236}">
                  <a16:creationId xmlns:a16="http://schemas.microsoft.com/office/drawing/2014/main" id="{43C2F98E-973B-4940-AA60-819E776DFC54}"/>
                </a:ext>
              </a:extLst>
            </p:cNvPr>
            <p:cNvPicPr>
              <a:picLocks noChangeAspect="1"/>
            </p:cNvPicPr>
            <p:nvPr/>
          </p:nvPicPr>
          <p:blipFill>
            <a:blip r:embed="rId3"/>
            <a:stretch>
              <a:fillRect/>
            </a:stretch>
          </p:blipFill>
          <p:spPr>
            <a:xfrm>
              <a:off x="3310522" y="1209998"/>
              <a:ext cx="5658745" cy="5344900"/>
            </a:xfrm>
            <a:prstGeom prst="rect">
              <a:avLst/>
            </a:prstGeom>
          </p:spPr>
        </p:pic>
        <p:sp>
          <p:nvSpPr>
            <p:cNvPr id="23" name="TextBox 22">
              <a:extLst>
                <a:ext uri="{FF2B5EF4-FFF2-40B4-BE49-F238E27FC236}">
                  <a16:creationId xmlns:a16="http://schemas.microsoft.com/office/drawing/2014/main" id="{2EEACD8F-756A-BE4A-A6DA-DAFF7D3C12C5}"/>
                </a:ext>
              </a:extLst>
            </p:cNvPr>
            <p:cNvSpPr txBox="1"/>
            <p:nvPr/>
          </p:nvSpPr>
          <p:spPr>
            <a:xfrm>
              <a:off x="4951393" y="6351804"/>
              <a:ext cx="2863284" cy="338554"/>
            </a:xfrm>
            <a:prstGeom prst="rect">
              <a:avLst/>
            </a:prstGeom>
            <a:solidFill>
              <a:schemeClr val="bg1"/>
            </a:solidFill>
          </p:spPr>
          <p:txBody>
            <a:bodyPr wrap="none" rtlCol="0">
              <a:spAutoFit/>
            </a:bodyPr>
            <a:lstStyle/>
            <a:p>
              <a:r>
                <a:rPr lang="en-US" sz="1600" dirty="0"/>
                <a:t>Subtype association score S</a:t>
              </a:r>
              <a:r>
                <a:rPr lang="en-US" sz="1600" baseline="-25000" dirty="0"/>
                <a:t>A</a:t>
              </a:r>
            </a:p>
          </p:txBody>
        </p:sp>
        <p:sp>
          <p:nvSpPr>
            <p:cNvPr id="24" name="TextBox 23">
              <a:extLst>
                <a:ext uri="{FF2B5EF4-FFF2-40B4-BE49-F238E27FC236}">
                  <a16:creationId xmlns:a16="http://schemas.microsoft.com/office/drawing/2014/main" id="{91AB347E-216A-8840-920F-523ADCAE9C5C}"/>
                </a:ext>
              </a:extLst>
            </p:cNvPr>
            <p:cNvSpPr txBox="1"/>
            <p:nvPr/>
          </p:nvSpPr>
          <p:spPr>
            <a:xfrm>
              <a:off x="4094709" y="5987266"/>
              <a:ext cx="4334841" cy="400110"/>
            </a:xfrm>
            <a:prstGeom prst="rect">
              <a:avLst/>
            </a:prstGeom>
            <a:solidFill>
              <a:schemeClr val="bg1"/>
            </a:solidFill>
          </p:spPr>
          <p:txBody>
            <a:bodyPr wrap="none" rtlCol="0">
              <a:spAutoFit/>
            </a:bodyPr>
            <a:lstStyle/>
            <a:p>
              <a:r>
                <a:rPr lang="en-US" sz="1600" dirty="0"/>
                <a:t>0       </a:t>
              </a:r>
              <a:r>
                <a:rPr lang="en-US" sz="2000" dirty="0"/>
                <a:t> </a:t>
              </a:r>
              <a:r>
                <a:rPr lang="en-US" sz="1600" dirty="0"/>
                <a:t>  10          20          30         40          50</a:t>
              </a:r>
            </a:p>
          </p:txBody>
        </p:sp>
        <p:sp>
          <p:nvSpPr>
            <p:cNvPr id="25" name="TextBox 24">
              <a:extLst>
                <a:ext uri="{FF2B5EF4-FFF2-40B4-BE49-F238E27FC236}">
                  <a16:creationId xmlns:a16="http://schemas.microsoft.com/office/drawing/2014/main" id="{77C2371C-F7A0-EC4A-939A-8EFCE70148B3}"/>
                </a:ext>
              </a:extLst>
            </p:cNvPr>
            <p:cNvSpPr txBox="1"/>
            <p:nvPr/>
          </p:nvSpPr>
          <p:spPr>
            <a:xfrm rot="16200000">
              <a:off x="2093649" y="3622723"/>
              <a:ext cx="3348148" cy="436351"/>
            </a:xfrm>
            <a:prstGeom prst="rect">
              <a:avLst/>
            </a:prstGeom>
            <a:solidFill>
              <a:schemeClr val="bg1"/>
            </a:solidFill>
          </p:spPr>
          <p:txBody>
            <a:bodyPr wrap="none" rtlCol="0">
              <a:spAutoFit/>
            </a:bodyPr>
            <a:lstStyle/>
            <a:p>
              <a:r>
                <a:rPr lang="en-US" sz="1600" dirty="0"/>
                <a:t>0.3      </a:t>
              </a:r>
              <a:r>
                <a:rPr lang="en-US" sz="2000" dirty="0"/>
                <a:t> </a:t>
              </a:r>
              <a:r>
                <a:rPr lang="en-US" sz="1600" dirty="0"/>
                <a:t>   0.4         0.5          0.6</a:t>
              </a:r>
            </a:p>
          </p:txBody>
        </p:sp>
        <p:sp>
          <p:nvSpPr>
            <p:cNvPr id="26" name="TextBox 25">
              <a:extLst>
                <a:ext uri="{FF2B5EF4-FFF2-40B4-BE49-F238E27FC236}">
                  <a16:creationId xmlns:a16="http://schemas.microsoft.com/office/drawing/2014/main" id="{C6F0ECC0-189E-0F41-A89F-DCAB03363D86}"/>
                </a:ext>
              </a:extLst>
            </p:cNvPr>
            <p:cNvSpPr txBox="1"/>
            <p:nvPr/>
          </p:nvSpPr>
          <p:spPr>
            <a:xfrm rot="16200000">
              <a:off x="2339230" y="3293602"/>
              <a:ext cx="2140330" cy="338554"/>
            </a:xfrm>
            <a:prstGeom prst="rect">
              <a:avLst/>
            </a:prstGeom>
            <a:solidFill>
              <a:schemeClr val="bg1"/>
            </a:solidFill>
          </p:spPr>
          <p:txBody>
            <a:bodyPr wrap="none" rtlCol="0">
              <a:spAutoFit/>
            </a:bodyPr>
            <a:lstStyle/>
            <a:p>
              <a:r>
                <a:rPr lang="en-US" sz="1600" dirty="0" err="1"/>
                <a:t>Subclonality</a:t>
              </a:r>
              <a:r>
                <a:rPr lang="en-US" sz="1600" dirty="0"/>
                <a:t> score S</a:t>
              </a:r>
              <a:r>
                <a:rPr lang="en-US" sz="1600" baseline="-25000" dirty="0"/>
                <a:t>C</a:t>
              </a:r>
            </a:p>
          </p:txBody>
        </p:sp>
        <p:sp>
          <p:nvSpPr>
            <p:cNvPr id="27" name="Rectangle 26">
              <a:extLst>
                <a:ext uri="{FF2B5EF4-FFF2-40B4-BE49-F238E27FC236}">
                  <a16:creationId xmlns:a16="http://schemas.microsoft.com/office/drawing/2014/main" id="{76637F7F-26A5-1D4B-9B9D-E96BA147EB35}"/>
                </a:ext>
              </a:extLst>
            </p:cNvPr>
            <p:cNvSpPr/>
            <p:nvPr/>
          </p:nvSpPr>
          <p:spPr>
            <a:xfrm>
              <a:off x="3301999" y="1242837"/>
              <a:ext cx="4572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2D356036-7E85-BE45-8E19-0B7D8AE4D0F3}"/>
              </a:ext>
            </a:extLst>
          </p:cNvPr>
          <p:cNvSpPr>
            <a:spLocks noGrp="1"/>
          </p:cNvSpPr>
          <p:nvPr>
            <p:ph type="sldNum" sz="quarter" idx="12"/>
          </p:nvPr>
        </p:nvSpPr>
        <p:spPr>
          <a:xfrm>
            <a:off x="8223846" y="6356350"/>
            <a:ext cx="462954" cy="365125"/>
          </a:xfrm>
        </p:spPr>
        <p:txBody>
          <a:bodyPr/>
          <a:lstStyle/>
          <a:p>
            <a:fld id="{C71C242F-20BE-4F6C-ABA6-9DCC8641EF60}" type="slidenum">
              <a:rPr lang="en-US" smtClean="0"/>
              <a:pPr/>
              <a:t>17</a:t>
            </a:fld>
            <a:endParaRPr lang="en-US" dirty="0"/>
          </a:p>
        </p:txBody>
      </p:sp>
    </p:spTree>
    <p:extLst>
      <p:ext uri="{BB962C8B-B14F-4D97-AF65-F5344CB8AC3E}">
        <p14:creationId xmlns:p14="http://schemas.microsoft.com/office/powerpoint/2010/main" val="1637565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42FFD-F2BC-7C46-8D3F-AD0FD3ABCE4A}"/>
              </a:ext>
            </a:extLst>
          </p:cNvPr>
          <p:cNvSpPr>
            <a:spLocks noGrp="1"/>
          </p:cNvSpPr>
          <p:nvPr>
            <p:ph type="title"/>
          </p:nvPr>
        </p:nvSpPr>
        <p:spPr/>
        <p:txBody>
          <a:bodyPr>
            <a:normAutofit fontScale="90000"/>
          </a:bodyPr>
          <a:lstStyle/>
          <a:p>
            <a:r>
              <a:rPr lang="en-US" dirty="0"/>
              <a:t>What we’ve learned from bulk RNA + DNA analysis</a:t>
            </a:r>
          </a:p>
        </p:txBody>
      </p:sp>
      <p:sp>
        <p:nvSpPr>
          <p:cNvPr id="3" name="Content Placeholder 2">
            <a:extLst>
              <a:ext uri="{FF2B5EF4-FFF2-40B4-BE49-F238E27FC236}">
                <a16:creationId xmlns:a16="http://schemas.microsoft.com/office/drawing/2014/main" id="{DEB172E1-121C-284A-867C-1D14505E9CDA}"/>
              </a:ext>
            </a:extLst>
          </p:cNvPr>
          <p:cNvSpPr>
            <a:spLocks noGrp="1"/>
          </p:cNvSpPr>
          <p:nvPr>
            <p:ph idx="1"/>
          </p:nvPr>
        </p:nvSpPr>
        <p:spPr/>
        <p:txBody>
          <a:bodyPr/>
          <a:lstStyle/>
          <a:p>
            <a:r>
              <a:rPr lang="en-US" dirty="0"/>
              <a:t>It is possible to infer </a:t>
            </a:r>
            <a:r>
              <a:rPr lang="en-US" dirty="0" err="1"/>
              <a:t>subclonality</a:t>
            </a:r>
            <a:r>
              <a:rPr lang="en-US" dirty="0"/>
              <a:t> and timing of subtype differentiation from combined RNA + absolute copy number analysis</a:t>
            </a:r>
          </a:p>
          <a:p>
            <a:r>
              <a:rPr lang="en-US" dirty="0"/>
              <a:t>OVC subtypes do </a:t>
            </a:r>
            <a:r>
              <a:rPr lang="en-US" i="1" dirty="0"/>
              <a:t>not</a:t>
            </a:r>
            <a:r>
              <a:rPr lang="en-US" dirty="0"/>
              <a:t> appear to be “intrinsic”</a:t>
            </a:r>
          </a:p>
          <a:p>
            <a:r>
              <a:rPr lang="en-US" dirty="0"/>
              <a:t>They appear to be </a:t>
            </a:r>
            <a:r>
              <a:rPr lang="en-US" dirty="0" err="1"/>
              <a:t>subclonal</a:t>
            </a:r>
            <a:r>
              <a:rPr lang="en-US" dirty="0"/>
              <a:t>, and therefore </a:t>
            </a:r>
            <a:r>
              <a:rPr lang="en-US" i="1" dirty="0"/>
              <a:t>might</a:t>
            </a:r>
            <a:r>
              <a:rPr lang="en-US" dirty="0"/>
              <a:t> be more clear at the single-cell level</a:t>
            </a:r>
          </a:p>
        </p:txBody>
      </p:sp>
      <p:sp>
        <p:nvSpPr>
          <p:cNvPr id="4" name="Slide Number Placeholder 3">
            <a:extLst>
              <a:ext uri="{FF2B5EF4-FFF2-40B4-BE49-F238E27FC236}">
                <a16:creationId xmlns:a16="http://schemas.microsoft.com/office/drawing/2014/main" id="{0FD46542-A0AC-8748-9853-18C5018FD09E}"/>
              </a:ext>
            </a:extLst>
          </p:cNvPr>
          <p:cNvSpPr>
            <a:spLocks noGrp="1"/>
          </p:cNvSpPr>
          <p:nvPr>
            <p:ph type="sldNum" sz="quarter" idx="12"/>
          </p:nvPr>
        </p:nvSpPr>
        <p:spPr/>
        <p:txBody>
          <a:bodyPr/>
          <a:lstStyle/>
          <a:p>
            <a:fld id="{C71C242F-20BE-4F6C-ABA6-9DCC8641EF60}" type="slidenum">
              <a:rPr lang="en-US" smtClean="0"/>
              <a:pPr/>
              <a:t>18</a:t>
            </a:fld>
            <a:endParaRPr lang="en-US"/>
          </a:p>
        </p:txBody>
      </p:sp>
      <p:sp>
        <p:nvSpPr>
          <p:cNvPr id="5" name="TextBox 4">
            <a:extLst>
              <a:ext uri="{FF2B5EF4-FFF2-40B4-BE49-F238E27FC236}">
                <a16:creationId xmlns:a16="http://schemas.microsoft.com/office/drawing/2014/main" id="{0E50CF60-CB21-9249-A923-3A104F4C5572}"/>
              </a:ext>
            </a:extLst>
          </p:cNvPr>
          <p:cNvSpPr txBox="1"/>
          <p:nvPr/>
        </p:nvSpPr>
        <p:spPr>
          <a:xfrm>
            <a:off x="307074" y="5525353"/>
            <a:ext cx="8379726" cy="830997"/>
          </a:xfrm>
          <a:prstGeom prst="rect">
            <a:avLst/>
          </a:prstGeom>
          <a:noFill/>
        </p:spPr>
        <p:txBody>
          <a:bodyPr wrap="square" rtlCol="0">
            <a:spAutoFit/>
          </a:bodyPr>
          <a:lstStyle/>
          <a:p>
            <a:r>
              <a:rPr lang="en-US" sz="1600" b="1" dirty="0"/>
              <a:t>Bioconductor packages used in preceding analysis</a:t>
            </a:r>
            <a:r>
              <a:rPr lang="en-US" sz="1600" dirty="0"/>
              <a:t>: </a:t>
            </a:r>
            <a:r>
              <a:rPr lang="en-US" sz="1600" dirty="0" err="1">
                <a:latin typeface="Courier" pitchFamily="2" charset="0"/>
              </a:rPr>
              <a:t>consensusOV</a:t>
            </a:r>
            <a:r>
              <a:rPr lang="en-US" sz="1600" dirty="0">
                <a:latin typeface="Courier" pitchFamily="2" charset="0"/>
              </a:rPr>
              <a:t>, </a:t>
            </a:r>
            <a:r>
              <a:rPr lang="en-US" sz="1600" dirty="0" err="1">
                <a:latin typeface="Courier" pitchFamily="2" charset="0"/>
              </a:rPr>
              <a:t>curatedOvarianData</a:t>
            </a:r>
            <a:r>
              <a:rPr lang="en-US" sz="1600" dirty="0">
                <a:latin typeface="Courier" pitchFamily="2" charset="0"/>
              </a:rPr>
              <a:t>, </a:t>
            </a:r>
            <a:r>
              <a:rPr lang="en-US" sz="1600" dirty="0" err="1">
                <a:latin typeface="Courier" pitchFamily="2" charset="0"/>
              </a:rPr>
              <a:t>curatedTCGAData</a:t>
            </a:r>
            <a:r>
              <a:rPr lang="en-US" sz="1600" dirty="0">
                <a:latin typeface="Courier" pitchFamily="2" charset="0"/>
              </a:rPr>
              <a:t>, </a:t>
            </a:r>
            <a:r>
              <a:rPr lang="en-US" sz="1600" dirty="0" err="1">
                <a:latin typeface="Courier" pitchFamily="2" charset="0"/>
              </a:rPr>
              <a:t>TCGAutils</a:t>
            </a:r>
            <a:r>
              <a:rPr lang="en-US" sz="1600" dirty="0">
                <a:latin typeface="Courier" pitchFamily="2" charset="0"/>
              </a:rPr>
              <a:t>, </a:t>
            </a:r>
            <a:r>
              <a:rPr lang="en-US" sz="1600" dirty="0" err="1">
                <a:latin typeface="Courier" pitchFamily="2" charset="0"/>
              </a:rPr>
              <a:t>MultiAssayExperiment</a:t>
            </a:r>
            <a:r>
              <a:rPr lang="en-US" sz="1600" dirty="0">
                <a:latin typeface="Courier" pitchFamily="2" charset="0"/>
              </a:rPr>
              <a:t>, </a:t>
            </a:r>
            <a:r>
              <a:rPr lang="en-US" sz="1600" dirty="0" err="1">
                <a:latin typeface="Courier" pitchFamily="2" charset="0"/>
              </a:rPr>
              <a:t>RaggedExperiment</a:t>
            </a:r>
            <a:r>
              <a:rPr lang="en-US" sz="1600" dirty="0">
                <a:latin typeface="Courier" pitchFamily="2" charset="0"/>
              </a:rPr>
              <a:t>, </a:t>
            </a:r>
            <a:r>
              <a:rPr lang="en-US" sz="1600" dirty="0" err="1">
                <a:latin typeface="Courier" pitchFamily="2" charset="0"/>
              </a:rPr>
              <a:t>CNVRanger</a:t>
            </a:r>
            <a:r>
              <a:rPr lang="en-US" sz="1600" dirty="0">
                <a:latin typeface="Courier" pitchFamily="2" charset="0"/>
              </a:rPr>
              <a:t>, </a:t>
            </a:r>
            <a:r>
              <a:rPr lang="en-US" sz="1600" dirty="0" err="1">
                <a:latin typeface="Courier" pitchFamily="2" charset="0"/>
              </a:rPr>
              <a:t>GenomicRanges</a:t>
            </a:r>
            <a:endParaRPr lang="en-US" sz="1600" dirty="0">
              <a:latin typeface="Courier" pitchFamily="2" charset="0"/>
            </a:endParaRPr>
          </a:p>
        </p:txBody>
      </p:sp>
    </p:spTree>
    <p:extLst>
      <p:ext uri="{BB962C8B-B14F-4D97-AF65-F5344CB8AC3E}">
        <p14:creationId xmlns:p14="http://schemas.microsoft.com/office/powerpoint/2010/main" val="1106804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7DA8F-9067-9848-8164-EA21A9AA0569}"/>
              </a:ext>
            </a:extLst>
          </p:cNvPr>
          <p:cNvSpPr>
            <a:spLocks noGrp="1"/>
          </p:cNvSpPr>
          <p:nvPr>
            <p:ph type="title"/>
          </p:nvPr>
        </p:nvSpPr>
        <p:spPr/>
        <p:txBody>
          <a:bodyPr/>
          <a:lstStyle/>
          <a:p>
            <a:r>
              <a:rPr lang="en-US" dirty="0" err="1"/>
              <a:t>scRNA-seq</a:t>
            </a:r>
            <a:r>
              <a:rPr lang="en-US" dirty="0"/>
              <a:t> analysis</a:t>
            </a:r>
          </a:p>
        </p:txBody>
      </p:sp>
      <p:sp>
        <p:nvSpPr>
          <p:cNvPr id="4" name="Slide Number Placeholder 3">
            <a:extLst>
              <a:ext uri="{FF2B5EF4-FFF2-40B4-BE49-F238E27FC236}">
                <a16:creationId xmlns:a16="http://schemas.microsoft.com/office/drawing/2014/main" id="{DCAE2275-B54E-5A41-9D4F-6C940F7B6C19}"/>
              </a:ext>
            </a:extLst>
          </p:cNvPr>
          <p:cNvSpPr>
            <a:spLocks noGrp="1"/>
          </p:cNvSpPr>
          <p:nvPr>
            <p:ph type="sldNum" sz="quarter" idx="12"/>
          </p:nvPr>
        </p:nvSpPr>
        <p:spPr/>
        <p:txBody>
          <a:bodyPr/>
          <a:lstStyle/>
          <a:p>
            <a:fld id="{C71C242F-20BE-4F6C-ABA6-9DCC8641EF60}" type="slidenum">
              <a:rPr lang="en-US" smtClean="0"/>
              <a:pPr/>
              <a:t>19</a:t>
            </a:fld>
            <a:endParaRPr lang="en-US"/>
          </a:p>
        </p:txBody>
      </p:sp>
      <p:pic>
        <p:nvPicPr>
          <p:cNvPr id="5" name="Picture 4">
            <a:extLst>
              <a:ext uri="{FF2B5EF4-FFF2-40B4-BE49-F238E27FC236}">
                <a16:creationId xmlns:a16="http://schemas.microsoft.com/office/drawing/2014/main" id="{603134BD-E383-4947-858E-A805CC789431}"/>
              </a:ext>
            </a:extLst>
          </p:cNvPr>
          <p:cNvPicPr>
            <a:picLocks noChangeAspect="1"/>
          </p:cNvPicPr>
          <p:nvPr/>
        </p:nvPicPr>
        <p:blipFill rotWithShape="1">
          <a:blip r:embed="rId2"/>
          <a:srcRect r="44478" b="47106"/>
          <a:stretch/>
        </p:blipFill>
        <p:spPr>
          <a:xfrm>
            <a:off x="0" y="1554386"/>
            <a:ext cx="5076967" cy="2539942"/>
          </a:xfrm>
          <a:prstGeom prst="rect">
            <a:avLst/>
          </a:prstGeom>
        </p:spPr>
      </p:pic>
      <p:sp>
        <p:nvSpPr>
          <p:cNvPr id="6" name="Rectangle 5">
            <a:extLst>
              <a:ext uri="{FF2B5EF4-FFF2-40B4-BE49-F238E27FC236}">
                <a16:creationId xmlns:a16="http://schemas.microsoft.com/office/drawing/2014/main" id="{05633F64-1F19-5A45-9539-065E049FCD3B}"/>
              </a:ext>
            </a:extLst>
          </p:cNvPr>
          <p:cNvSpPr/>
          <p:nvPr/>
        </p:nvSpPr>
        <p:spPr>
          <a:xfrm>
            <a:off x="5718138" y="5523596"/>
            <a:ext cx="4080955" cy="166550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56BC1B8-532E-1748-BCA7-A2625B1BDE3F}"/>
              </a:ext>
            </a:extLst>
          </p:cNvPr>
          <p:cNvPicPr>
            <a:picLocks noChangeAspect="1"/>
          </p:cNvPicPr>
          <p:nvPr/>
        </p:nvPicPr>
        <p:blipFill rotWithShape="1">
          <a:blip r:embed="rId2"/>
          <a:srcRect l="55647" t="65352"/>
          <a:stretch/>
        </p:blipFill>
        <p:spPr>
          <a:xfrm>
            <a:off x="5088340" y="1806821"/>
            <a:ext cx="4055660" cy="1663795"/>
          </a:xfrm>
          <a:prstGeom prst="rect">
            <a:avLst/>
          </a:prstGeom>
        </p:spPr>
      </p:pic>
      <p:sp>
        <p:nvSpPr>
          <p:cNvPr id="8" name="TextBox 7">
            <a:extLst>
              <a:ext uri="{FF2B5EF4-FFF2-40B4-BE49-F238E27FC236}">
                <a16:creationId xmlns:a16="http://schemas.microsoft.com/office/drawing/2014/main" id="{DCD97FFE-1DF9-8A42-857D-E6442A5D25A0}"/>
              </a:ext>
            </a:extLst>
          </p:cNvPr>
          <p:cNvSpPr txBox="1"/>
          <p:nvPr/>
        </p:nvSpPr>
        <p:spPr>
          <a:xfrm>
            <a:off x="764274" y="6147308"/>
            <a:ext cx="8379726" cy="584775"/>
          </a:xfrm>
          <a:prstGeom prst="rect">
            <a:avLst/>
          </a:prstGeom>
          <a:noFill/>
        </p:spPr>
        <p:txBody>
          <a:bodyPr wrap="square" rtlCol="0">
            <a:spAutoFit/>
          </a:bodyPr>
          <a:lstStyle/>
          <a:p>
            <a:r>
              <a:rPr lang="en-US" sz="1600" b="1" dirty="0"/>
              <a:t>Bioconductor packages used in single-cell analysis:</a:t>
            </a:r>
            <a:r>
              <a:rPr lang="en-US" sz="1600" dirty="0"/>
              <a:t> </a:t>
            </a:r>
            <a:r>
              <a:rPr lang="en-US" sz="1600" dirty="0" err="1">
                <a:latin typeface="Courier" pitchFamily="2" charset="0"/>
              </a:rPr>
              <a:t>simpleSingleCell</a:t>
            </a:r>
            <a:r>
              <a:rPr lang="en-US" sz="1600" dirty="0">
                <a:latin typeface="Courier" pitchFamily="2" charset="0"/>
              </a:rPr>
              <a:t> workflow, </a:t>
            </a:r>
            <a:r>
              <a:rPr lang="en-US" sz="1600" dirty="0" err="1">
                <a:latin typeface="Courier" pitchFamily="2" charset="0"/>
              </a:rPr>
              <a:t>scran</a:t>
            </a:r>
            <a:r>
              <a:rPr lang="en-US" sz="1600" dirty="0">
                <a:latin typeface="Courier" pitchFamily="2" charset="0"/>
              </a:rPr>
              <a:t>, </a:t>
            </a:r>
            <a:r>
              <a:rPr lang="en-US" sz="1600" dirty="0" err="1">
                <a:latin typeface="Courier" pitchFamily="2" charset="0"/>
              </a:rPr>
              <a:t>scater</a:t>
            </a:r>
            <a:r>
              <a:rPr lang="en-US" sz="1600" dirty="0">
                <a:latin typeface="Courier" pitchFamily="2" charset="0"/>
              </a:rPr>
              <a:t>, </a:t>
            </a:r>
            <a:r>
              <a:rPr lang="en-US" sz="1600" dirty="0" err="1">
                <a:latin typeface="Courier" pitchFamily="2" charset="0"/>
              </a:rPr>
              <a:t>singleR</a:t>
            </a:r>
            <a:r>
              <a:rPr lang="en-US" sz="1600" dirty="0">
                <a:latin typeface="Courier" pitchFamily="2" charset="0"/>
              </a:rPr>
              <a:t>, </a:t>
            </a:r>
            <a:r>
              <a:rPr lang="en-US" sz="1600" dirty="0" err="1">
                <a:latin typeface="Courier" pitchFamily="2" charset="0"/>
              </a:rPr>
              <a:t>DropletUtils</a:t>
            </a:r>
            <a:r>
              <a:rPr lang="en-US" sz="1600" dirty="0">
                <a:latin typeface="Courier" pitchFamily="2" charset="0"/>
              </a:rPr>
              <a:t>, </a:t>
            </a:r>
            <a:r>
              <a:rPr lang="en-US" sz="1600" dirty="0" err="1">
                <a:latin typeface="Courier" pitchFamily="2" charset="0"/>
              </a:rPr>
              <a:t>consensusOV</a:t>
            </a:r>
            <a:endParaRPr lang="en-US" sz="1600" dirty="0">
              <a:latin typeface="Courier" pitchFamily="2" charset="0"/>
            </a:endParaRPr>
          </a:p>
        </p:txBody>
      </p:sp>
      <p:sp>
        <p:nvSpPr>
          <p:cNvPr id="9" name="TextBox 8">
            <a:extLst>
              <a:ext uri="{FF2B5EF4-FFF2-40B4-BE49-F238E27FC236}">
                <a16:creationId xmlns:a16="http://schemas.microsoft.com/office/drawing/2014/main" id="{49DF9B8A-E4BC-4F43-8E35-3F37D4F680B1}"/>
              </a:ext>
            </a:extLst>
          </p:cNvPr>
          <p:cNvSpPr txBox="1"/>
          <p:nvPr/>
        </p:nvSpPr>
        <p:spPr>
          <a:xfrm>
            <a:off x="824018" y="4651076"/>
            <a:ext cx="7495963" cy="830997"/>
          </a:xfrm>
          <a:prstGeom prst="rect">
            <a:avLst/>
          </a:prstGeom>
          <a:noFill/>
        </p:spPr>
        <p:txBody>
          <a:bodyPr wrap="none" rtlCol="0">
            <a:spAutoFit/>
          </a:bodyPr>
          <a:lstStyle/>
          <a:p>
            <a:r>
              <a:rPr lang="en-US" dirty="0"/>
              <a:t>1 tumor: </a:t>
            </a:r>
            <a:r>
              <a:rPr lang="en-US" dirty="0" err="1"/>
              <a:t>Fluidigm</a:t>
            </a:r>
            <a:r>
              <a:rPr lang="en-US" dirty="0"/>
              <a:t> deep sequencing of annotated cells</a:t>
            </a:r>
          </a:p>
          <a:p>
            <a:r>
              <a:rPr lang="en-US" dirty="0"/>
              <a:t>5 tumors: 10X Genomics shallow sequencing</a:t>
            </a:r>
          </a:p>
        </p:txBody>
      </p:sp>
    </p:spTree>
    <p:extLst>
      <p:ext uri="{BB962C8B-B14F-4D97-AF65-F5344CB8AC3E}">
        <p14:creationId xmlns:p14="http://schemas.microsoft.com/office/powerpoint/2010/main" val="3669494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DD4A0-DAC4-5B4C-8AB6-78191A901699}"/>
              </a:ext>
            </a:extLst>
          </p:cNvPr>
          <p:cNvSpPr>
            <a:spLocks noGrp="1"/>
          </p:cNvSpPr>
          <p:nvPr>
            <p:ph type="title"/>
          </p:nvPr>
        </p:nvSpPr>
        <p:spPr/>
        <p:txBody>
          <a:bodyPr>
            <a:normAutofit fontScale="90000"/>
          </a:bodyPr>
          <a:lstStyle/>
          <a:p>
            <a:r>
              <a:rPr lang="en-US" dirty="0"/>
              <a:t>Travel from Italy during Coronavirus</a:t>
            </a:r>
          </a:p>
        </p:txBody>
      </p:sp>
      <p:sp>
        <p:nvSpPr>
          <p:cNvPr id="4" name="Slide Number Placeholder 3">
            <a:extLst>
              <a:ext uri="{FF2B5EF4-FFF2-40B4-BE49-F238E27FC236}">
                <a16:creationId xmlns:a16="http://schemas.microsoft.com/office/drawing/2014/main" id="{36A9B3F6-1D0C-264E-97B9-850CF8A6A696}"/>
              </a:ext>
            </a:extLst>
          </p:cNvPr>
          <p:cNvSpPr>
            <a:spLocks noGrp="1"/>
          </p:cNvSpPr>
          <p:nvPr>
            <p:ph type="sldNum" sz="quarter" idx="12"/>
          </p:nvPr>
        </p:nvSpPr>
        <p:spPr/>
        <p:txBody>
          <a:bodyPr/>
          <a:lstStyle/>
          <a:p>
            <a:fld id="{C71C242F-20BE-4F6C-ABA6-9DCC8641EF60}" type="slidenum">
              <a:rPr lang="en-US" smtClean="0"/>
              <a:pPr/>
              <a:t>2</a:t>
            </a:fld>
            <a:endParaRPr lang="en-US"/>
          </a:p>
        </p:txBody>
      </p:sp>
      <p:pic>
        <p:nvPicPr>
          <p:cNvPr id="6" name="Picture 5">
            <a:extLst>
              <a:ext uri="{FF2B5EF4-FFF2-40B4-BE49-F238E27FC236}">
                <a16:creationId xmlns:a16="http://schemas.microsoft.com/office/drawing/2014/main" id="{4EDAF995-9195-2C40-905C-A1FEF5E690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9040" y="2383949"/>
            <a:ext cx="5097780" cy="2548890"/>
          </a:xfrm>
          <a:prstGeom prst="rect">
            <a:avLst/>
          </a:prstGeom>
        </p:spPr>
      </p:pic>
      <p:pic>
        <p:nvPicPr>
          <p:cNvPr id="8" name="Picture 7">
            <a:extLst>
              <a:ext uri="{FF2B5EF4-FFF2-40B4-BE49-F238E27FC236}">
                <a16:creationId xmlns:a16="http://schemas.microsoft.com/office/drawing/2014/main" id="{7ABC4161-021D-A242-B61E-57A06CDA69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 y="1646714"/>
            <a:ext cx="3360420" cy="4480560"/>
          </a:xfrm>
          <a:prstGeom prst="rect">
            <a:avLst/>
          </a:prstGeom>
        </p:spPr>
      </p:pic>
      <p:sp>
        <p:nvSpPr>
          <p:cNvPr id="9" name="TextBox 8">
            <a:extLst>
              <a:ext uri="{FF2B5EF4-FFF2-40B4-BE49-F238E27FC236}">
                <a16:creationId xmlns:a16="http://schemas.microsoft.com/office/drawing/2014/main" id="{C0004061-40BE-1C49-AE4A-ACFF4F0A59E0}"/>
              </a:ext>
            </a:extLst>
          </p:cNvPr>
          <p:cNvSpPr txBox="1"/>
          <p:nvPr/>
        </p:nvSpPr>
        <p:spPr>
          <a:xfrm>
            <a:off x="114300" y="6215360"/>
            <a:ext cx="3505127" cy="461665"/>
          </a:xfrm>
          <a:prstGeom prst="rect">
            <a:avLst/>
          </a:prstGeom>
          <a:noFill/>
        </p:spPr>
        <p:txBody>
          <a:bodyPr wrap="none" rtlCol="0">
            <a:spAutoFit/>
          </a:bodyPr>
          <a:lstStyle/>
          <a:p>
            <a:r>
              <a:rPr lang="en-US" dirty="0"/>
              <a:t>Milan - Bergamot Airport</a:t>
            </a:r>
          </a:p>
        </p:txBody>
      </p:sp>
      <p:sp>
        <p:nvSpPr>
          <p:cNvPr id="10" name="TextBox 9">
            <a:extLst>
              <a:ext uri="{FF2B5EF4-FFF2-40B4-BE49-F238E27FC236}">
                <a16:creationId xmlns:a16="http://schemas.microsoft.com/office/drawing/2014/main" id="{EC812040-136E-C74C-932E-5D4FC9B146E8}"/>
              </a:ext>
            </a:extLst>
          </p:cNvPr>
          <p:cNvSpPr txBox="1"/>
          <p:nvPr/>
        </p:nvSpPr>
        <p:spPr>
          <a:xfrm>
            <a:off x="4704587" y="5114349"/>
            <a:ext cx="2915413" cy="461665"/>
          </a:xfrm>
          <a:prstGeom prst="rect">
            <a:avLst/>
          </a:prstGeom>
          <a:noFill/>
        </p:spPr>
        <p:txBody>
          <a:bodyPr wrap="none" rtlCol="0">
            <a:spAutoFit/>
          </a:bodyPr>
          <a:lstStyle/>
          <a:p>
            <a:r>
              <a:rPr lang="en-US" dirty="0" err="1"/>
              <a:t>RyanAir</a:t>
            </a:r>
            <a:r>
              <a:rPr lang="en-US" dirty="0"/>
              <a:t> BGY - BCE</a:t>
            </a:r>
          </a:p>
        </p:txBody>
      </p:sp>
    </p:spTree>
    <p:extLst>
      <p:ext uri="{BB962C8B-B14F-4D97-AF65-F5344CB8AC3E}">
        <p14:creationId xmlns:p14="http://schemas.microsoft.com/office/powerpoint/2010/main" val="2333916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5D9A5-0132-ED45-B80A-A633ABE5D4F0}"/>
              </a:ext>
            </a:extLst>
          </p:cNvPr>
          <p:cNvSpPr>
            <a:spLocks noGrp="1"/>
          </p:cNvSpPr>
          <p:nvPr>
            <p:ph type="title"/>
          </p:nvPr>
        </p:nvSpPr>
        <p:spPr/>
        <p:txBody>
          <a:bodyPr>
            <a:normAutofit fontScale="90000"/>
          </a:bodyPr>
          <a:lstStyle/>
          <a:p>
            <a:r>
              <a:rPr lang="en-US" dirty="0" err="1"/>
              <a:t>Fluidigm</a:t>
            </a:r>
            <a:r>
              <a:rPr lang="en-US" dirty="0"/>
              <a:t> deep </a:t>
            </a:r>
            <a:r>
              <a:rPr lang="en-US" dirty="0" err="1"/>
              <a:t>scRNA-seq</a:t>
            </a:r>
            <a:r>
              <a:rPr lang="en-US" dirty="0"/>
              <a:t> subtyping</a:t>
            </a:r>
          </a:p>
        </p:txBody>
      </p:sp>
      <p:sp>
        <p:nvSpPr>
          <p:cNvPr id="4" name="Slide Number Placeholder 3">
            <a:extLst>
              <a:ext uri="{FF2B5EF4-FFF2-40B4-BE49-F238E27FC236}">
                <a16:creationId xmlns:a16="http://schemas.microsoft.com/office/drawing/2014/main" id="{B751D121-9BCC-F041-9945-70C37745ED2A}"/>
              </a:ext>
            </a:extLst>
          </p:cNvPr>
          <p:cNvSpPr>
            <a:spLocks noGrp="1"/>
          </p:cNvSpPr>
          <p:nvPr>
            <p:ph type="sldNum" sz="quarter" idx="12"/>
          </p:nvPr>
        </p:nvSpPr>
        <p:spPr/>
        <p:txBody>
          <a:bodyPr/>
          <a:lstStyle/>
          <a:p>
            <a:fld id="{C71C242F-20BE-4F6C-ABA6-9DCC8641EF60}" type="slidenum">
              <a:rPr lang="en-US" smtClean="0"/>
              <a:pPr/>
              <a:t>20</a:t>
            </a:fld>
            <a:endParaRPr lang="en-US" dirty="0"/>
          </a:p>
        </p:txBody>
      </p:sp>
      <p:pic>
        <p:nvPicPr>
          <p:cNvPr id="5" name="Picture 4">
            <a:extLst>
              <a:ext uri="{FF2B5EF4-FFF2-40B4-BE49-F238E27FC236}">
                <a16:creationId xmlns:a16="http://schemas.microsoft.com/office/drawing/2014/main" id="{77FC1CC9-B9E3-7F42-8027-F9944AAC13B4}"/>
              </a:ext>
            </a:extLst>
          </p:cNvPr>
          <p:cNvPicPr>
            <a:picLocks noChangeAspect="1"/>
          </p:cNvPicPr>
          <p:nvPr/>
        </p:nvPicPr>
        <p:blipFill>
          <a:blip r:embed="rId3"/>
          <a:stretch>
            <a:fillRect/>
          </a:stretch>
        </p:blipFill>
        <p:spPr>
          <a:xfrm>
            <a:off x="0" y="1590172"/>
            <a:ext cx="9144000" cy="4766178"/>
          </a:xfrm>
          <a:prstGeom prst="rect">
            <a:avLst/>
          </a:prstGeom>
        </p:spPr>
      </p:pic>
      <p:sp>
        <p:nvSpPr>
          <p:cNvPr id="6" name="TextBox 5">
            <a:extLst>
              <a:ext uri="{FF2B5EF4-FFF2-40B4-BE49-F238E27FC236}">
                <a16:creationId xmlns:a16="http://schemas.microsoft.com/office/drawing/2014/main" id="{687B5DEB-FC6C-1846-B687-04A1C2BE206D}"/>
              </a:ext>
            </a:extLst>
          </p:cNvPr>
          <p:cNvSpPr txBox="1"/>
          <p:nvPr/>
        </p:nvSpPr>
        <p:spPr>
          <a:xfrm>
            <a:off x="292100" y="1285773"/>
            <a:ext cx="4052713" cy="461665"/>
          </a:xfrm>
          <a:prstGeom prst="rect">
            <a:avLst/>
          </a:prstGeom>
          <a:noFill/>
        </p:spPr>
        <p:txBody>
          <a:bodyPr wrap="none" rtlCol="0">
            <a:spAutoFit/>
          </a:bodyPr>
          <a:lstStyle/>
          <a:p>
            <a:r>
              <a:rPr lang="en-US" dirty="0"/>
              <a:t>Bulk RNA-</a:t>
            </a:r>
            <a:r>
              <a:rPr lang="en-US" dirty="0" err="1"/>
              <a:t>seq</a:t>
            </a:r>
            <a:r>
              <a:rPr lang="en-US" dirty="0"/>
              <a:t> vs microarray</a:t>
            </a:r>
          </a:p>
        </p:txBody>
      </p:sp>
      <p:sp>
        <p:nvSpPr>
          <p:cNvPr id="7" name="TextBox 6">
            <a:extLst>
              <a:ext uri="{FF2B5EF4-FFF2-40B4-BE49-F238E27FC236}">
                <a16:creationId xmlns:a16="http://schemas.microsoft.com/office/drawing/2014/main" id="{0605F4AB-6208-7142-84BF-66E16B209851}"/>
              </a:ext>
            </a:extLst>
          </p:cNvPr>
          <p:cNvSpPr txBox="1"/>
          <p:nvPr/>
        </p:nvSpPr>
        <p:spPr>
          <a:xfrm>
            <a:off x="292100" y="4041673"/>
            <a:ext cx="4155305" cy="461665"/>
          </a:xfrm>
          <a:prstGeom prst="rect">
            <a:avLst/>
          </a:prstGeom>
          <a:noFill/>
        </p:spPr>
        <p:txBody>
          <a:bodyPr wrap="none" rtlCol="0">
            <a:spAutoFit/>
          </a:bodyPr>
          <a:lstStyle/>
          <a:p>
            <a:r>
              <a:rPr lang="en-US" dirty="0"/>
              <a:t>Bulk RNA-</a:t>
            </a:r>
            <a:r>
              <a:rPr lang="en-US" dirty="0" err="1"/>
              <a:t>seq</a:t>
            </a:r>
            <a:r>
              <a:rPr lang="en-US" dirty="0"/>
              <a:t> vs </a:t>
            </a:r>
            <a:r>
              <a:rPr lang="en-US" dirty="0" err="1"/>
              <a:t>scRNA-seq</a:t>
            </a:r>
            <a:endParaRPr lang="en-US" dirty="0"/>
          </a:p>
        </p:txBody>
      </p:sp>
      <p:sp>
        <p:nvSpPr>
          <p:cNvPr id="8" name="TextBox 7">
            <a:extLst>
              <a:ext uri="{FF2B5EF4-FFF2-40B4-BE49-F238E27FC236}">
                <a16:creationId xmlns:a16="http://schemas.microsoft.com/office/drawing/2014/main" id="{99DCD82C-A71F-C049-A8AE-D0A52535D068}"/>
              </a:ext>
            </a:extLst>
          </p:cNvPr>
          <p:cNvSpPr txBox="1"/>
          <p:nvPr/>
        </p:nvSpPr>
        <p:spPr>
          <a:xfrm>
            <a:off x="4633720" y="1260372"/>
            <a:ext cx="3764172" cy="461665"/>
          </a:xfrm>
          <a:prstGeom prst="rect">
            <a:avLst/>
          </a:prstGeom>
          <a:noFill/>
        </p:spPr>
        <p:txBody>
          <a:bodyPr wrap="none" rtlCol="0">
            <a:spAutoFit/>
          </a:bodyPr>
          <a:lstStyle/>
          <a:p>
            <a:r>
              <a:rPr lang="en-US" dirty="0" err="1"/>
              <a:t>Fluidigm</a:t>
            </a:r>
            <a:r>
              <a:rPr lang="en-US" dirty="0"/>
              <a:t> deep </a:t>
            </a:r>
            <a:r>
              <a:rPr lang="en-US" dirty="0" err="1"/>
              <a:t>scRNA-seq</a:t>
            </a:r>
            <a:endParaRPr lang="en-US" dirty="0"/>
          </a:p>
        </p:txBody>
      </p:sp>
      <p:sp>
        <p:nvSpPr>
          <p:cNvPr id="9" name="Rectangle 8">
            <a:extLst>
              <a:ext uri="{FF2B5EF4-FFF2-40B4-BE49-F238E27FC236}">
                <a16:creationId xmlns:a16="http://schemas.microsoft.com/office/drawing/2014/main" id="{14A62836-57DB-FD4D-976E-A40CD5BB4247}"/>
              </a:ext>
            </a:extLst>
          </p:cNvPr>
          <p:cNvSpPr/>
          <p:nvPr/>
        </p:nvSpPr>
        <p:spPr>
          <a:xfrm>
            <a:off x="0" y="1215621"/>
            <a:ext cx="4344812" cy="2826052"/>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FCA3470-4C9A-104A-A5E9-68A8D2A8E0A7}"/>
              </a:ext>
            </a:extLst>
          </p:cNvPr>
          <p:cNvSpPr/>
          <p:nvPr/>
        </p:nvSpPr>
        <p:spPr>
          <a:xfrm>
            <a:off x="0" y="4111825"/>
            <a:ext cx="4344812" cy="238134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18783FB-8228-F94C-9045-7524C4F9E640}"/>
              </a:ext>
            </a:extLst>
          </p:cNvPr>
          <p:cNvSpPr/>
          <p:nvPr/>
        </p:nvSpPr>
        <p:spPr>
          <a:xfrm>
            <a:off x="4344812" y="1260372"/>
            <a:ext cx="4799188" cy="509597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600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0" grpId="1"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21983-E7E6-BC4E-AABA-9BC769AAE926}"/>
              </a:ext>
            </a:extLst>
          </p:cNvPr>
          <p:cNvSpPr>
            <a:spLocks noGrp="1"/>
          </p:cNvSpPr>
          <p:nvPr>
            <p:ph type="title"/>
          </p:nvPr>
        </p:nvSpPr>
        <p:spPr/>
        <p:txBody>
          <a:bodyPr>
            <a:normAutofit fontScale="90000"/>
          </a:bodyPr>
          <a:lstStyle/>
          <a:p>
            <a:r>
              <a:rPr lang="en-US" dirty="0"/>
              <a:t>10X Genomics shallow </a:t>
            </a:r>
            <a:r>
              <a:rPr lang="en-US" dirty="0" err="1"/>
              <a:t>scRNA-seq</a:t>
            </a:r>
            <a:r>
              <a:rPr lang="en-US" dirty="0"/>
              <a:t> subtyping from 5 tumors</a:t>
            </a:r>
          </a:p>
        </p:txBody>
      </p:sp>
      <p:pic>
        <p:nvPicPr>
          <p:cNvPr id="6" name="Picture 5">
            <a:extLst>
              <a:ext uri="{FF2B5EF4-FFF2-40B4-BE49-F238E27FC236}">
                <a16:creationId xmlns:a16="http://schemas.microsoft.com/office/drawing/2014/main" id="{C0961ABF-0A90-D942-A3B9-96D0A2E92A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47831"/>
            <a:ext cx="9144000" cy="5147733"/>
          </a:xfrm>
          <a:prstGeom prst="rect">
            <a:avLst/>
          </a:prstGeom>
        </p:spPr>
      </p:pic>
      <p:sp>
        <p:nvSpPr>
          <p:cNvPr id="4" name="Slide Number Placeholder 3">
            <a:extLst>
              <a:ext uri="{FF2B5EF4-FFF2-40B4-BE49-F238E27FC236}">
                <a16:creationId xmlns:a16="http://schemas.microsoft.com/office/drawing/2014/main" id="{B66984E3-7767-1145-A555-D17D96DA1F45}"/>
              </a:ext>
            </a:extLst>
          </p:cNvPr>
          <p:cNvSpPr>
            <a:spLocks noGrp="1"/>
          </p:cNvSpPr>
          <p:nvPr>
            <p:ph type="sldNum" sz="quarter" idx="12"/>
          </p:nvPr>
        </p:nvSpPr>
        <p:spPr>
          <a:xfrm>
            <a:off x="8303342" y="6356350"/>
            <a:ext cx="383458" cy="365125"/>
          </a:xfrm>
        </p:spPr>
        <p:txBody>
          <a:bodyPr/>
          <a:lstStyle/>
          <a:p>
            <a:fld id="{C71C242F-20BE-4F6C-ABA6-9DCC8641EF60}" type="slidenum">
              <a:rPr lang="en-US" smtClean="0"/>
              <a:pPr/>
              <a:t>21</a:t>
            </a:fld>
            <a:endParaRPr lang="en-US" dirty="0"/>
          </a:p>
        </p:txBody>
      </p:sp>
      <p:sp>
        <p:nvSpPr>
          <p:cNvPr id="5" name="Rectangle 4">
            <a:extLst>
              <a:ext uri="{FF2B5EF4-FFF2-40B4-BE49-F238E27FC236}">
                <a16:creationId xmlns:a16="http://schemas.microsoft.com/office/drawing/2014/main" id="{E94990D2-6AB5-844D-833E-02B028180571}"/>
              </a:ext>
            </a:extLst>
          </p:cNvPr>
          <p:cNvSpPr/>
          <p:nvPr/>
        </p:nvSpPr>
        <p:spPr>
          <a:xfrm>
            <a:off x="0" y="1521920"/>
            <a:ext cx="6002594" cy="2386404"/>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6405604-7CDC-FF46-9209-2EB815DFBB95}"/>
              </a:ext>
            </a:extLst>
          </p:cNvPr>
          <p:cNvGrpSpPr/>
          <p:nvPr/>
        </p:nvGrpSpPr>
        <p:grpSpPr>
          <a:xfrm>
            <a:off x="5697460" y="3073009"/>
            <a:ext cx="3402581" cy="3439758"/>
            <a:chOff x="5701004" y="3073009"/>
            <a:chExt cx="3402581" cy="3439758"/>
          </a:xfrm>
        </p:grpSpPr>
        <p:sp>
          <p:nvSpPr>
            <p:cNvPr id="8" name="Rectangle 7">
              <a:extLst>
                <a:ext uri="{FF2B5EF4-FFF2-40B4-BE49-F238E27FC236}">
                  <a16:creationId xmlns:a16="http://schemas.microsoft.com/office/drawing/2014/main" id="{41EEED38-056E-8545-8DF5-50AAB171168E}"/>
                </a:ext>
              </a:extLst>
            </p:cNvPr>
            <p:cNvSpPr/>
            <p:nvPr/>
          </p:nvSpPr>
          <p:spPr>
            <a:xfrm>
              <a:off x="5701004" y="4267199"/>
              <a:ext cx="301590" cy="2245568"/>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19AACAE-9355-6249-9C8F-BDC7EB48A63D}"/>
                </a:ext>
              </a:extLst>
            </p:cNvPr>
            <p:cNvSpPr/>
            <p:nvPr/>
          </p:nvSpPr>
          <p:spPr>
            <a:xfrm>
              <a:off x="8395445" y="3073009"/>
              <a:ext cx="708140" cy="3439758"/>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240917AA-9162-6848-93DC-0F75ACE61C74}"/>
              </a:ext>
            </a:extLst>
          </p:cNvPr>
          <p:cNvGrpSpPr/>
          <p:nvPr/>
        </p:nvGrpSpPr>
        <p:grpSpPr>
          <a:xfrm>
            <a:off x="5118308" y="3099154"/>
            <a:ext cx="2863896" cy="3439758"/>
            <a:chOff x="5692274" y="3091904"/>
            <a:chExt cx="2863896" cy="3439758"/>
          </a:xfrm>
        </p:grpSpPr>
        <p:sp>
          <p:nvSpPr>
            <p:cNvPr id="13" name="Rectangle 12">
              <a:extLst>
                <a:ext uri="{FF2B5EF4-FFF2-40B4-BE49-F238E27FC236}">
                  <a16:creationId xmlns:a16="http://schemas.microsoft.com/office/drawing/2014/main" id="{016D11F9-5C50-C241-B369-DAC08FA64DD5}"/>
                </a:ext>
              </a:extLst>
            </p:cNvPr>
            <p:cNvSpPr/>
            <p:nvPr/>
          </p:nvSpPr>
          <p:spPr>
            <a:xfrm>
              <a:off x="5692274" y="4259949"/>
              <a:ext cx="258014" cy="225305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C542089-3806-8D49-8E50-D9B73976C355}"/>
                </a:ext>
              </a:extLst>
            </p:cNvPr>
            <p:cNvSpPr/>
            <p:nvPr/>
          </p:nvSpPr>
          <p:spPr>
            <a:xfrm>
              <a:off x="7807615" y="3091904"/>
              <a:ext cx="748555" cy="3439758"/>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A64FD6BF-AE64-6942-814F-91A0A65869BF}"/>
              </a:ext>
            </a:extLst>
          </p:cNvPr>
          <p:cNvGrpSpPr/>
          <p:nvPr/>
        </p:nvGrpSpPr>
        <p:grpSpPr>
          <a:xfrm>
            <a:off x="5412810" y="3085965"/>
            <a:ext cx="3128312" cy="3439758"/>
            <a:chOff x="5701004" y="3087871"/>
            <a:chExt cx="3128312" cy="3439758"/>
          </a:xfrm>
        </p:grpSpPr>
        <p:sp>
          <p:nvSpPr>
            <p:cNvPr id="16" name="Rectangle 15">
              <a:extLst>
                <a:ext uri="{FF2B5EF4-FFF2-40B4-BE49-F238E27FC236}">
                  <a16:creationId xmlns:a16="http://schemas.microsoft.com/office/drawing/2014/main" id="{08786BC3-6A6B-764B-B3D2-AF196E3FFFAC}"/>
                </a:ext>
              </a:extLst>
            </p:cNvPr>
            <p:cNvSpPr/>
            <p:nvPr/>
          </p:nvSpPr>
          <p:spPr>
            <a:xfrm>
              <a:off x="5701004" y="4269105"/>
              <a:ext cx="281105" cy="2243662"/>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136BFA1-70A2-184A-BAAB-006742DB3288}"/>
                </a:ext>
              </a:extLst>
            </p:cNvPr>
            <p:cNvSpPr/>
            <p:nvPr/>
          </p:nvSpPr>
          <p:spPr>
            <a:xfrm>
              <a:off x="8080761" y="3087871"/>
              <a:ext cx="748555" cy="3439758"/>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22219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4D533-2884-D944-8F9B-F97DC4EDD45C}"/>
              </a:ext>
            </a:extLst>
          </p:cNvPr>
          <p:cNvSpPr>
            <a:spLocks noGrp="1"/>
          </p:cNvSpPr>
          <p:nvPr>
            <p:ph type="title"/>
          </p:nvPr>
        </p:nvSpPr>
        <p:spPr/>
        <p:txBody>
          <a:bodyPr/>
          <a:lstStyle/>
          <a:p>
            <a:r>
              <a:rPr lang="en-US" dirty="0"/>
              <a:t>Overall messages</a:t>
            </a:r>
          </a:p>
        </p:txBody>
      </p:sp>
      <p:sp>
        <p:nvSpPr>
          <p:cNvPr id="3" name="Content Placeholder 2">
            <a:extLst>
              <a:ext uri="{FF2B5EF4-FFF2-40B4-BE49-F238E27FC236}">
                <a16:creationId xmlns:a16="http://schemas.microsoft.com/office/drawing/2014/main" id="{90F44426-2A39-C24A-9E88-C8730461CC70}"/>
              </a:ext>
            </a:extLst>
          </p:cNvPr>
          <p:cNvSpPr>
            <a:spLocks noGrp="1"/>
          </p:cNvSpPr>
          <p:nvPr>
            <p:ph idx="1"/>
          </p:nvPr>
        </p:nvSpPr>
        <p:spPr>
          <a:xfrm>
            <a:off x="457200" y="1531620"/>
            <a:ext cx="8470900" cy="4874342"/>
          </a:xfrm>
        </p:spPr>
        <p:txBody>
          <a:bodyPr>
            <a:normAutofit fontScale="92500" lnSpcReduction="10000"/>
          </a:bodyPr>
          <a:lstStyle/>
          <a:p>
            <a:r>
              <a:rPr lang="en-US" dirty="0"/>
              <a:t>No clear “subtypes” in single cells or bulk tumors</a:t>
            </a:r>
          </a:p>
          <a:p>
            <a:r>
              <a:rPr lang="en-US" dirty="0"/>
              <a:t>Very helpful cell annotation with </a:t>
            </a:r>
            <a:r>
              <a:rPr lang="en-US" dirty="0" err="1"/>
              <a:t>SingleR</a:t>
            </a:r>
            <a:r>
              <a:rPr lang="en-US" dirty="0"/>
              <a:t> using:</a:t>
            </a:r>
          </a:p>
          <a:p>
            <a:pPr lvl="1"/>
            <a:r>
              <a:rPr lang="en-US" dirty="0"/>
              <a:t>Human Primary Cell Atlas (HPCA), and</a:t>
            </a:r>
          </a:p>
          <a:p>
            <a:pPr lvl="1"/>
            <a:r>
              <a:rPr lang="en-US" dirty="0"/>
              <a:t>Blueprint ENCODE</a:t>
            </a:r>
          </a:p>
          <a:p>
            <a:r>
              <a:rPr lang="en-US" dirty="0"/>
              <a:t>Trajectory analysis (</a:t>
            </a:r>
            <a:r>
              <a:rPr lang="en-US" dirty="0">
                <a:latin typeface="Courier" pitchFamily="2" charset="0"/>
              </a:rPr>
              <a:t>slingshot</a:t>
            </a:r>
            <a:r>
              <a:rPr lang="en-US" dirty="0"/>
              <a:t>, </a:t>
            </a:r>
            <a:r>
              <a:rPr lang="en-US" dirty="0">
                <a:latin typeface="Courier" pitchFamily="2" charset="0"/>
              </a:rPr>
              <a:t>monocle</a:t>
            </a:r>
            <a:r>
              <a:rPr lang="en-US" dirty="0"/>
              <a:t>, </a:t>
            </a:r>
            <a:r>
              <a:rPr lang="en-US" dirty="0">
                <a:latin typeface="Courier" pitchFamily="2" charset="0"/>
              </a:rPr>
              <a:t>RNA velocity</a:t>
            </a:r>
            <a:r>
              <a:rPr lang="en-US" dirty="0"/>
              <a:t>) identified some known transitions</a:t>
            </a:r>
          </a:p>
          <a:p>
            <a:pPr lvl="1"/>
            <a:r>
              <a:rPr lang="en-US" dirty="0"/>
              <a:t>e.g. Monocyte -&gt; Macrophage</a:t>
            </a:r>
          </a:p>
          <a:p>
            <a:r>
              <a:rPr lang="en-US" dirty="0"/>
              <a:t>A ”Subtypes spectrum” explained by:</a:t>
            </a:r>
          </a:p>
          <a:p>
            <a:pPr lvl="1"/>
            <a:r>
              <a:rPr lang="en-US" dirty="0"/>
              <a:t>Increasing mutational burden with patient age</a:t>
            </a:r>
          </a:p>
          <a:p>
            <a:pPr lvl="1"/>
            <a:r>
              <a:rPr lang="en-US" dirty="0"/>
              <a:t>Composition of stroma and immune cells</a:t>
            </a:r>
          </a:p>
          <a:p>
            <a:pPr marL="914400" lvl="1"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0F2B8107-5C84-2049-8808-EF012996783E}"/>
              </a:ext>
            </a:extLst>
          </p:cNvPr>
          <p:cNvSpPr>
            <a:spLocks noGrp="1"/>
          </p:cNvSpPr>
          <p:nvPr>
            <p:ph type="sldNum" sz="quarter" idx="12"/>
          </p:nvPr>
        </p:nvSpPr>
        <p:spPr/>
        <p:txBody>
          <a:bodyPr/>
          <a:lstStyle/>
          <a:p>
            <a:fld id="{C71C242F-20BE-4F6C-ABA6-9DCC8641EF60}" type="slidenum">
              <a:rPr lang="en-US" smtClean="0"/>
              <a:pPr/>
              <a:t>22</a:t>
            </a:fld>
            <a:endParaRPr lang="en-US"/>
          </a:p>
        </p:txBody>
      </p:sp>
      <p:sp>
        <p:nvSpPr>
          <p:cNvPr id="5" name="TextBox 4">
            <a:extLst>
              <a:ext uri="{FF2B5EF4-FFF2-40B4-BE49-F238E27FC236}">
                <a16:creationId xmlns:a16="http://schemas.microsoft.com/office/drawing/2014/main" id="{98129AAD-0E6C-094F-9BE8-972C8C8787F1}"/>
              </a:ext>
            </a:extLst>
          </p:cNvPr>
          <p:cNvSpPr txBox="1"/>
          <p:nvPr/>
        </p:nvSpPr>
        <p:spPr>
          <a:xfrm>
            <a:off x="0" y="6085313"/>
            <a:ext cx="8928100" cy="830997"/>
          </a:xfrm>
          <a:prstGeom prst="rect">
            <a:avLst/>
          </a:prstGeom>
          <a:noFill/>
        </p:spPr>
        <p:txBody>
          <a:bodyPr wrap="square" rtlCol="0">
            <a:spAutoFit/>
          </a:bodyPr>
          <a:lstStyle/>
          <a:p>
            <a:r>
              <a:rPr lang="en-US" sz="1200" dirty="0" err="1"/>
              <a:t>Geistlinger</a:t>
            </a:r>
            <a:r>
              <a:rPr lang="en-US" sz="1200" dirty="0"/>
              <a:t> </a:t>
            </a:r>
            <a:r>
              <a:rPr lang="en-US" sz="1200" i="1" dirty="0"/>
              <a:t>et al.</a:t>
            </a:r>
            <a:r>
              <a:rPr lang="en-US" sz="1200" dirty="0"/>
              <a:t> Multi-</a:t>
            </a:r>
            <a:r>
              <a:rPr lang="en-US" sz="1200" dirty="0" err="1"/>
              <a:t>omic</a:t>
            </a:r>
            <a:r>
              <a:rPr lang="en-US" sz="1200" dirty="0"/>
              <a:t> analysis supports a developmental hierarchy of molecular subtypes in high-grade serous ovarian carcinoma. </a:t>
            </a:r>
            <a:r>
              <a:rPr lang="en-US" sz="1200" i="1" dirty="0"/>
              <a:t>Submitted.</a:t>
            </a:r>
            <a:r>
              <a:rPr lang="en-US" sz="1200" dirty="0"/>
              <a:t> </a:t>
            </a:r>
            <a:r>
              <a:rPr lang="en-US" sz="1200" dirty="0">
                <a:hlinkClick r:id="rId2"/>
              </a:rPr>
              <a:t>https://www.biorxiv.org/content/10.1101/554394v2</a:t>
            </a:r>
            <a:endParaRPr lang="en-US" sz="1200" dirty="0"/>
          </a:p>
          <a:p>
            <a:r>
              <a:rPr lang="en-US" sz="1200" dirty="0"/>
              <a:t>Oh </a:t>
            </a:r>
            <a:r>
              <a:rPr lang="en-US" sz="1200" i="1" dirty="0"/>
              <a:t>et al. </a:t>
            </a:r>
            <a:r>
              <a:rPr lang="en-US" sz="1200" dirty="0"/>
              <a:t>Reliable analysis of clinical tumor-only whole exome sequencing data. JCO Clinical Cancer Investigation (</a:t>
            </a:r>
            <a:r>
              <a:rPr lang="en-US" sz="1200" i="1" dirty="0"/>
              <a:t>In Press). </a:t>
            </a:r>
            <a:r>
              <a:rPr lang="en-US" sz="1200" dirty="0">
                <a:hlinkClick r:id="rId3"/>
              </a:rPr>
              <a:t>https://www.biorxiv.org/content/10.1101/552711v2</a:t>
            </a:r>
            <a:endParaRPr lang="en-US" sz="1200" dirty="0"/>
          </a:p>
        </p:txBody>
      </p:sp>
    </p:spTree>
    <p:extLst>
      <p:ext uri="{BB962C8B-B14F-4D97-AF65-F5344CB8AC3E}">
        <p14:creationId xmlns:p14="http://schemas.microsoft.com/office/powerpoint/2010/main" val="1083905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F21CB-298D-EA4E-BAA0-184487110231}"/>
              </a:ext>
            </a:extLst>
          </p:cNvPr>
          <p:cNvSpPr>
            <a:spLocks noGrp="1"/>
          </p:cNvSpPr>
          <p:nvPr>
            <p:ph type="title"/>
          </p:nvPr>
        </p:nvSpPr>
        <p:spPr/>
        <p:txBody>
          <a:bodyPr>
            <a:normAutofit fontScale="90000"/>
          </a:bodyPr>
          <a:lstStyle/>
          <a:p>
            <a:r>
              <a:rPr lang="en-US" dirty="0"/>
              <a:t>Reliable analysis of clinical tumor-only whole-exome sequencing</a:t>
            </a:r>
          </a:p>
        </p:txBody>
      </p:sp>
      <p:sp>
        <p:nvSpPr>
          <p:cNvPr id="4" name="Slide Number Placeholder 3">
            <a:extLst>
              <a:ext uri="{FF2B5EF4-FFF2-40B4-BE49-F238E27FC236}">
                <a16:creationId xmlns:a16="http://schemas.microsoft.com/office/drawing/2014/main" id="{AEA9DDFC-6BAC-4E41-9CAA-7BDFD42B3956}"/>
              </a:ext>
            </a:extLst>
          </p:cNvPr>
          <p:cNvSpPr>
            <a:spLocks noGrp="1"/>
          </p:cNvSpPr>
          <p:nvPr>
            <p:ph type="sldNum" sz="quarter" idx="12"/>
          </p:nvPr>
        </p:nvSpPr>
        <p:spPr/>
        <p:txBody>
          <a:bodyPr/>
          <a:lstStyle/>
          <a:p>
            <a:fld id="{C71C242F-20BE-4F6C-ABA6-9DCC8641EF60}" type="slidenum">
              <a:rPr lang="en-US" smtClean="0"/>
              <a:pPr/>
              <a:t>23</a:t>
            </a:fld>
            <a:endParaRPr lang="en-US"/>
          </a:p>
        </p:txBody>
      </p:sp>
      <p:sp>
        <p:nvSpPr>
          <p:cNvPr id="8" name="TextBox 7">
            <a:extLst>
              <a:ext uri="{FF2B5EF4-FFF2-40B4-BE49-F238E27FC236}">
                <a16:creationId xmlns:a16="http://schemas.microsoft.com/office/drawing/2014/main" id="{2A48EE4A-2658-D647-9BCA-6265C4BDED0E}"/>
              </a:ext>
            </a:extLst>
          </p:cNvPr>
          <p:cNvSpPr txBox="1"/>
          <p:nvPr/>
        </p:nvSpPr>
        <p:spPr>
          <a:xfrm>
            <a:off x="457200" y="2074999"/>
            <a:ext cx="8481060" cy="3416320"/>
          </a:xfrm>
          <a:prstGeom prst="rect">
            <a:avLst/>
          </a:prstGeom>
          <a:noFill/>
        </p:spPr>
        <p:txBody>
          <a:bodyPr wrap="square" rtlCol="0">
            <a:spAutoFit/>
          </a:bodyPr>
          <a:lstStyle/>
          <a:p>
            <a:pPr marL="457200" indent="-457200">
              <a:buFont typeface="Arial" panose="020B0604020202020204" pitchFamily="34" charset="0"/>
              <a:buChar char="•"/>
            </a:pPr>
            <a:r>
              <a:rPr lang="en-US" sz="3000" dirty="0"/>
              <a:t>Benchmarking ovarian and lung in TCGA</a:t>
            </a:r>
          </a:p>
          <a:p>
            <a:pPr marL="914400" lvl="1" indent="-457200">
              <a:buFont typeface="Arial" panose="020B0604020202020204" pitchFamily="34" charset="0"/>
              <a:buChar char="•"/>
            </a:pPr>
            <a:r>
              <a:rPr lang="en-US" dirty="0"/>
              <a:t>Purity, ploidy</a:t>
            </a:r>
          </a:p>
          <a:p>
            <a:pPr marL="914400" lvl="1" indent="-457200">
              <a:buFont typeface="Arial" panose="020B0604020202020204" pitchFamily="34" charset="0"/>
              <a:buChar char="•"/>
            </a:pPr>
            <a:r>
              <a:rPr lang="en-US" dirty="0"/>
              <a:t>Allele-specific copy number, CN heterogeneity</a:t>
            </a:r>
          </a:p>
          <a:p>
            <a:pPr marL="914400" lvl="1" indent="-457200">
              <a:buFont typeface="Arial" panose="020B0604020202020204" pitchFamily="34" charset="0"/>
              <a:buChar char="•"/>
            </a:pPr>
            <a:r>
              <a:rPr lang="en-US" dirty="0"/>
              <a:t>variant classification, tumor mutational burden (TMB), mutational signatures</a:t>
            </a:r>
          </a:p>
          <a:p>
            <a:pPr marL="457200" indent="-457200">
              <a:buFont typeface="Arial" panose="020B0604020202020204" pitchFamily="34" charset="0"/>
              <a:buChar char="•"/>
            </a:pPr>
            <a:r>
              <a:rPr lang="en-US" sz="3000" dirty="0"/>
              <a:t>Comparison of SNP array vs whole-exome sequencing</a:t>
            </a:r>
          </a:p>
          <a:p>
            <a:pPr marL="457200" indent="-457200">
              <a:buFont typeface="Arial" panose="020B0604020202020204" pitchFamily="34" charset="0"/>
              <a:buChar char="•"/>
            </a:pPr>
            <a:r>
              <a:rPr lang="en-US" sz="3000" dirty="0"/>
              <a:t>With and without matched normal specimens</a:t>
            </a:r>
          </a:p>
        </p:txBody>
      </p:sp>
      <p:sp>
        <p:nvSpPr>
          <p:cNvPr id="9" name="TextBox 8">
            <a:extLst>
              <a:ext uri="{FF2B5EF4-FFF2-40B4-BE49-F238E27FC236}">
                <a16:creationId xmlns:a16="http://schemas.microsoft.com/office/drawing/2014/main" id="{F5B32E91-DB11-EA47-8333-E7D7F3B4CF00}"/>
              </a:ext>
            </a:extLst>
          </p:cNvPr>
          <p:cNvSpPr txBox="1"/>
          <p:nvPr/>
        </p:nvSpPr>
        <p:spPr>
          <a:xfrm>
            <a:off x="457200" y="5893768"/>
            <a:ext cx="7726680" cy="923330"/>
          </a:xfrm>
          <a:prstGeom prst="rect">
            <a:avLst/>
          </a:prstGeom>
          <a:noFill/>
        </p:spPr>
        <p:txBody>
          <a:bodyPr wrap="square" rtlCol="0">
            <a:spAutoFit/>
          </a:bodyPr>
          <a:lstStyle/>
          <a:p>
            <a:r>
              <a:rPr lang="en-US" sz="1800" dirty="0"/>
              <a:t>Oh </a:t>
            </a:r>
            <a:r>
              <a:rPr lang="en-US" sz="1800" i="1" dirty="0"/>
              <a:t>et al. </a:t>
            </a:r>
            <a:r>
              <a:rPr lang="en-US" sz="1800" dirty="0"/>
              <a:t>Reliable analysis of clinical tumor-only whole exome sequencing data. JCO Clinical Cancer Investigation (</a:t>
            </a:r>
            <a:r>
              <a:rPr lang="en-US" sz="1800" i="1" dirty="0"/>
              <a:t>In Press). </a:t>
            </a:r>
            <a:r>
              <a:rPr lang="en-US" sz="1800" dirty="0">
                <a:hlinkClick r:id="rId3"/>
              </a:rPr>
              <a:t>https://www.biorxiv.org/content/10.1101/552711v2</a:t>
            </a:r>
            <a:endParaRPr lang="en-US" sz="1800" dirty="0"/>
          </a:p>
        </p:txBody>
      </p:sp>
    </p:spTree>
    <p:extLst>
      <p:ext uri="{BB962C8B-B14F-4D97-AF65-F5344CB8AC3E}">
        <p14:creationId xmlns:p14="http://schemas.microsoft.com/office/powerpoint/2010/main" val="38649208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89884-EECB-CB42-9381-1B8191D69414}"/>
              </a:ext>
            </a:extLst>
          </p:cNvPr>
          <p:cNvSpPr>
            <a:spLocks noGrp="1"/>
          </p:cNvSpPr>
          <p:nvPr>
            <p:ph type="title"/>
          </p:nvPr>
        </p:nvSpPr>
        <p:spPr/>
        <p:txBody>
          <a:bodyPr>
            <a:normAutofit fontScale="90000"/>
          </a:bodyPr>
          <a:lstStyle/>
          <a:p>
            <a:r>
              <a:rPr lang="en-US" dirty="0"/>
              <a:t>Reliable analysis of clinical tumor-only whole-exome sequencing</a:t>
            </a:r>
          </a:p>
        </p:txBody>
      </p:sp>
      <p:sp>
        <p:nvSpPr>
          <p:cNvPr id="4" name="Slide Number Placeholder 3">
            <a:extLst>
              <a:ext uri="{FF2B5EF4-FFF2-40B4-BE49-F238E27FC236}">
                <a16:creationId xmlns:a16="http://schemas.microsoft.com/office/drawing/2014/main" id="{257BB636-4496-024E-ACA9-DB82F865002E}"/>
              </a:ext>
            </a:extLst>
          </p:cNvPr>
          <p:cNvSpPr>
            <a:spLocks noGrp="1"/>
          </p:cNvSpPr>
          <p:nvPr>
            <p:ph type="sldNum" sz="quarter" idx="12"/>
          </p:nvPr>
        </p:nvSpPr>
        <p:spPr/>
        <p:txBody>
          <a:bodyPr/>
          <a:lstStyle/>
          <a:p>
            <a:fld id="{C71C242F-20BE-4F6C-ABA6-9DCC8641EF60}" type="slidenum">
              <a:rPr lang="en-US" smtClean="0"/>
              <a:pPr/>
              <a:t>24</a:t>
            </a:fld>
            <a:endParaRPr lang="en-US"/>
          </a:p>
        </p:txBody>
      </p:sp>
      <p:pic>
        <p:nvPicPr>
          <p:cNvPr id="5" name="Picture 4">
            <a:extLst>
              <a:ext uri="{FF2B5EF4-FFF2-40B4-BE49-F238E27FC236}">
                <a16:creationId xmlns:a16="http://schemas.microsoft.com/office/drawing/2014/main" id="{220F3FB0-A659-F647-83F0-91A9577B8E86}"/>
              </a:ext>
            </a:extLst>
          </p:cNvPr>
          <p:cNvPicPr>
            <a:picLocks noChangeAspect="1"/>
          </p:cNvPicPr>
          <p:nvPr/>
        </p:nvPicPr>
        <p:blipFill>
          <a:blip r:embed="rId3"/>
          <a:stretch>
            <a:fillRect/>
          </a:stretch>
        </p:blipFill>
        <p:spPr>
          <a:xfrm>
            <a:off x="45720" y="1842714"/>
            <a:ext cx="7223760" cy="4632629"/>
          </a:xfrm>
          <a:prstGeom prst="rect">
            <a:avLst/>
          </a:prstGeom>
        </p:spPr>
      </p:pic>
      <p:sp>
        <p:nvSpPr>
          <p:cNvPr id="6" name="TextBox 5">
            <a:extLst>
              <a:ext uri="{FF2B5EF4-FFF2-40B4-BE49-F238E27FC236}">
                <a16:creationId xmlns:a16="http://schemas.microsoft.com/office/drawing/2014/main" id="{087CB687-A9FF-0B46-91BF-B35C05C96365}"/>
              </a:ext>
            </a:extLst>
          </p:cNvPr>
          <p:cNvSpPr txBox="1"/>
          <p:nvPr/>
        </p:nvSpPr>
        <p:spPr>
          <a:xfrm>
            <a:off x="5166360" y="2194560"/>
            <a:ext cx="3977640" cy="830997"/>
          </a:xfrm>
          <a:prstGeom prst="rect">
            <a:avLst/>
          </a:prstGeom>
          <a:noFill/>
        </p:spPr>
        <p:txBody>
          <a:bodyPr wrap="square" rtlCol="0">
            <a:spAutoFit/>
          </a:bodyPr>
          <a:lstStyle/>
          <a:p>
            <a:r>
              <a:rPr lang="en-US" dirty="0"/>
              <a:t>Pipeline is complex but Cloud implementation helps</a:t>
            </a:r>
          </a:p>
        </p:txBody>
      </p:sp>
    </p:spTree>
    <p:extLst>
      <p:ext uri="{BB962C8B-B14F-4D97-AF65-F5344CB8AC3E}">
        <p14:creationId xmlns:p14="http://schemas.microsoft.com/office/powerpoint/2010/main" val="36502830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4" name="Shape 54"/>
          <p:cNvSpPr/>
          <p:nvPr/>
        </p:nvSpPr>
        <p:spPr>
          <a:xfrm>
            <a:off x="4193652" y="447403"/>
            <a:ext cx="1698899" cy="1175199"/>
          </a:xfrm>
          <a:prstGeom prst="rect">
            <a:avLst/>
          </a:prstGeom>
          <a:solidFill>
            <a:schemeClr val="lt1"/>
          </a:solidFill>
          <a:ln w="19050" cap="flat">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8" name="Shape 56"/>
          <p:cNvSpPr txBox="1"/>
          <p:nvPr/>
        </p:nvSpPr>
        <p:spPr>
          <a:xfrm>
            <a:off x="738040" y="4110537"/>
            <a:ext cx="1860722" cy="585600"/>
          </a:xfrm>
          <a:prstGeom prst="rect">
            <a:avLst/>
          </a:prstGeom>
          <a:noFill/>
          <a:ln>
            <a:noFill/>
          </a:ln>
        </p:spPr>
        <p:txBody>
          <a:bodyPr lIns="91425" tIns="91425" rIns="91425" bIns="91425" anchor="t" anchorCtr="0">
            <a:noAutofit/>
          </a:bodyPr>
          <a:lstStyle/>
          <a:p>
            <a:pPr lvl="0" rtl="0">
              <a:spcBef>
                <a:spcPts val="0"/>
              </a:spcBef>
              <a:buNone/>
            </a:pPr>
            <a:r>
              <a:rPr lang="en-US" sz="2000" i="1" dirty="0"/>
              <a:t>Marcel Ramos</a:t>
            </a:r>
            <a:endParaRPr lang="en" sz="2000" i="1" dirty="0"/>
          </a:p>
        </p:txBody>
      </p:sp>
      <p:grpSp>
        <p:nvGrpSpPr>
          <p:cNvPr id="6" name="Group 5"/>
          <p:cNvGrpSpPr/>
          <p:nvPr/>
        </p:nvGrpSpPr>
        <p:grpSpPr>
          <a:xfrm>
            <a:off x="4397210" y="7527"/>
            <a:ext cx="4746790" cy="6850473"/>
            <a:chOff x="4361829" y="0"/>
            <a:chExt cx="4746790" cy="6850473"/>
          </a:xfrm>
        </p:grpSpPr>
        <p:grpSp>
          <p:nvGrpSpPr>
            <p:cNvPr id="4" name="Group 3"/>
            <p:cNvGrpSpPr/>
            <p:nvPr/>
          </p:nvGrpSpPr>
          <p:grpSpPr>
            <a:xfrm>
              <a:off x="4361829" y="0"/>
              <a:ext cx="4746790" cy="6850473"/>
              <a:chOff x="3626019" y="7525"/>
              <a:chExt cx="4746790" cy="6850473"/>
            </a:xfrm>
          </p:grpSpPr>
          <p:pic>
            <p:nvPicPr>
              <p:cNvPr id="53" name="Shape 53"/>
              <p:cNvPicPr preferRelativeResize="0"/>
              <p:nvPr/>
            </p:nvPicPr>
            <p:blipFill>
              <a:blip r:embed="rId3">
                <a:alphaModFix/>
              </a:blip>
              <a:stretch>
                <a:fillRect/>
              </a:stretch>
            </p:blipFill>
            <p:spPr>
              <a:xfrm>
                <a:off x="4143676" y="377699"/>
                <a:ext cx="4201223" cy="6480299"/>
              </a:xfrm>
              <a:prstGeom prst="rect">
                <a:avLst/>
              </a:prstGeom>
              <a:noFill/>
              <a:ln>
                <a:noFill/>
              </a:ln>
            </p:spPr>
          </p:pic>
          <p:sp>
            <p:nvSpPr>
              <p:cNvPr id="55" name="Shape 55"/>
              <p:cNvSpPr txBox="1"/>
              <p:nvPr/>
            </p:nvSpPr>
            <p:spPr>
              <a:xfrm>
                <a:off x="4821661" y="1803522"/>
                <a:ext cx="1515554" cy="585600"/>
              </a:xfrm>
              <a:prstGeom prst="rect">
                <a:avLst/>
              </a:prstGeom>
              <a:noFill/>
              <a:ln>
                <a:noFill/>
              </a:ln>
            </p:spPr>
            <p:txBody>
              <a:bodyPr lIns="91425" tIns="91425" rIns="91425" bIns="91425" anchor="t" anchorCtr="0">
                <a:noAutofit/>
              </a:bodyPr>
              <a:lstStyle/>
              <a:p>
                <a:pPr>
                  <a:spcBef>
                    <a:spcPts val="0"/>
                  </a:spcBef>
                  <a:buNone/>
                </a:pPr>
                <a:r>
                  <a:rPr lang="en" sz="1800" dirty="0"/>
                  <a:t>3</a:t>
                </a:r>
                <a:r>
                  <a:rPr lang="en-US" sz="1800" dirty="0"/>
                  <a:t>3</a:t>
                </a:r>
                <a:r>
                  <a:rPr lang="en" sz="1800" dirty="0"/>
                  <a:t> diseases</a:t>
                </a:r>
              </a:p>
            </p:txBody>
          </p:sp>
          <p:sp>
            <p:nvSpPr>
              <p:cNvPr id="56" name="Shape 56"/>
              <p:cNvSpPr txBox="1"/>
              <p:nvPr/>
            </p:nvSpPr>
            <p:spPr>
              <a:xfrm>
                <a:off x="6735224" y="7525"/>
                <a:ext cx="1637585" cy="585600"/>
              </a:xfrm>
              <a:prstGeom prst="rect">
                <a:avLst/>
              </a:prstGeom>
              <a:solidFill>
                <a:schemeClr val="bg1"/>
              </a:solidFill>
              <a:ln>
                <a:noFill/>
              </a:ln>
            </p:spPr>
            <p:txBody>
              <a:bodyPr lIns="91425" tIns="91425" rIns="91425" bIns="91425" anchor="t" anchorCtr="0">
                <a:noAutofit/>
              </a:bodyPr>
              <a:lstStyle/>
              <a:p>
                <a:pPr lvl="0" rtl="0">
                  <a:spcBef>
                    <a:spcPts val="0"/>
                  </a:spcBef>
                  <a:buNone/>
                </a:pPr>
                <a:r>
                  <a:rPr lang="en-US" sz="1800" dirty="0"/>
                  <a:t>50 platforms</a:t>
                </a:r>
                <a:endParaRPr lang="en" sz="1800" dirty="0"/>
              </a:p>
            </p:txBody>
          </p:sp>
          <p:sp>
            <p:nvSpPr>
              <p:cNvPr id="7" name="Shape 56"/>
              <p:cNvSpPr txBox="1"/>
              <p:nvPr/>
            </p:nvSpPr>
            <p:spPr>
              <a:xfrm>
                <a:off x="3626019" y="3906337"/>
                <a:ext cx="1752048" cy="585600"/>
              </a:xfrm>
              <a:prstGeom prst="rect">
                <a:avLst/>
              </a:prstGeom>
              <a:noFill/>
              <a:ln>
                <a:noFill/>
              </a:ln>
            </p:spPr>
            <p:txBody>
              <a:bodyPr lIns="91425" tIns="91425" rIns="91425" bIns="91425" anchor="t" anchorCtr="0">
                <a:noAutofit/>
              </a:bodyPr>
              <a:lstStyle/>
              <a:p>
                <a:pPr lvl="0" rtl="0">
                  <a:spcBef>
                    <a:spcPts val="0"/>
                  </a:spcBef>
                  <a:buNone/>
                </a:pPr>
                <a:r>
                  <a:rPr lang="en-US" sz="1800" dirty="0"/>
                  <a:t>19 data types</a:t>
                </a:r>
                <a:endParaRPr lang="en" sz="1800" dirty="0"/>
              </a:p>
            </p:txBody>
          </p:sp>
        </p:grpSp>
        <p:sp>
          <p:nvSpPr>
            <p:cNvPr id="5" name="Rectangle 4"/>
            <p:cNvSpPr/>
            <p:nvPr/>
          </p:nvSpPr>
          <p:spPr>
            <a:xfrm>
              <a:off x="4879486" y="263011"/>
              <a:ext cx="1591018" cy="119481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150BD5AF-650C-A04E-966F-C55A6CE79A32}"/>
              </a:ext>
            </a:extLst>
          </p:cNvPr>
          <p:cNvSpPr>
            <a:spLocks noGrp="1"/>
          </p:cNvSpPr>
          <p:nvPr>
            <p:ph type="title"/>
          </p:nvPr>
        </p:nvSpPr>
        <p:spPr>
          <a:xfrm>
            <a:off x="-751095" y="-202152"/>
            <a:ext cx="8229600" cy="1143000"/>
          </a:xfrm>
        </p:spPr>
        <p:txBody>
          <a:bodyPr>
            <a:normAutofit/>
          </a:bodyPr>
          <a:lstStyle/>
          <a:p>
            <a:r>
              <a:rPr lang="en-US" dirty="0"/>
              <a:t>Managing complex data</a:t>
            </a:r>
          </a:p>
        </p:txBody>
      </p:sp>
      <p:sp>
        <p:nvSpPr>
          <p:cNvPr id="2" name="TextBox 1">
            <a:extLst>
              <a:ext uri="{FF2B5EF4-FFF2-40B4-BE49-F238E27FC236}">
                <a16:creationId xmlns:a16="http://schemas.microsoft.com/office/drawing/2014/main" id="{E207F42D-BA4F-A649-92C8-B116F6D028A4}"/>
              </a:ext>
            </a:extLst>
          </p:cNvPr>
          <p:cNvSpPr txBox="1"/>
          <p:nvPr/>
        </p:nvSpPr>
        <p:spPr>
          <a:xfrm>
            <a:off x="616862" y="1447354"/>
            <a:ext cx="1904072" cy="461665"/>
          </a:xfrm>
          <a:prstGeom prst="rect">
            <a:avLst/>
          </a:prstGeom>
          <a:noFill/>
        </p:spPr>
        <p:txBody>
          <a:bodyPr wrap="square" rtlCol="0">
            <a:spAutoFit/>
          </a:bodyPr>
          <a:lstStyle/>
          <a:p>
            <a:r>
              <a:rPr lang="en-US" dirty="0"/>
              <a:t>e.g. TCGA</a:t>
            </a:r>
          </a:p>
        </p:txBody>
      </p:sp>
      <p:sp>
        <p:nvSpPr>
          <p:cNvPr id="16" name="TextBox 15">
            <a:extLst>
              <a:ext uri="{FF2B5EF4-FFF2-40B4-BE49-F238E27FC236}">
                <a16:creationId xmlns:a16="http://schemas.microsoft.com/office/drawing/2014/main" id="{CB5074DC-56EE-824E-A027-A08E139A0D74}"/>
              </a:ext>
            </a:extLst>
          </p:cNvPr>
          <p:cNvSpPr txBox="1"/>
          <p:nvPr/>
        </p:nvSpPr>
        <p:spPr>
          <a:xfrm>
            <a:off x="65767" y="5485934"/>
            <a:ext cx="5219700" cy="523220"/>
          </a:xfrm>
          <a:prstGeom prst="rect">
            <a:avLst/>
          </a:prstGeom>
          <a:noFill/>
        </p:spPr>
        <p:txBody>
          <a:bodyPr wrap="square" rtlCol="0">
            <a:spAutoFit/>
          </a:bodyPr>
          <a:lstStyle/>
          <a:p>
            <a:r>
              <a:rPr lang="en-US" sz="1400" dirty="0"/>
              <a:t>Ramos M </a:t>
            </a:r>
            <a:r>
              <a:rPr lang="en-US" sz="1400" i="1" dirty="0"/>
              <a:t>et al.</a:t>
            </a:r>
            <a:r>
              <a:rPr lang="en-US" sz="1400" dirty="0"/>
              <a:t>: Software for the Integration of </a:t>
            </a:r>
            <a:r>
              <a:rPr lang="en-US" sz="1400" dirty="0" err="1"/>
              <a:t>Multiomics</a:t>
            </a:r>
            <a:r>
              <a:rPr lang="en-US" sz="1400" dirty="0"/>
              <a:t> Experiments in Bioconductor. Cancer Res. 2017, 77:e39–e42.</a:t>
            </a:r>
          </a:p>
        </p:txBody>
      </p:sp>
      <p:pic>
        <p:nvPicPr>
          <p:cNvPr id="3" name="Picture 2">
            <a:extLst>
              <a:ext uri="{FF2B5EF4-FFF2-40B4-BE49-F238E27FC236}">
                <a16:creationId xmlns:a16="http://schemas.microsoft.com/office/drawing/2014/main" id="{AE378674-2E97-E943-B50F-70BF8FDA923D}"/>
              </a:ext>
            </a:extLst>
          </p:cNvPr>
          <p:cNvPicPr>
            <a:picLocks noChangeAspect="1"/>
          </p:cNvPicPr>
          <p:nvPr/>
        </p:nvPicPr>
        <p:blipFill>
          <a:blip r:embed="rId4"/>
          <a:stretch>
            <a:fillRect/>
          </a:stretch>
        </p:blipFill>
        <p:spPr>
          <a:xfrm>
            <a:off x="949684" y="2575072"/>
            <a:ext cx="1437435" cy="1437435"/>
          </a:xfrm>
          <a:prstGeom prst="rect">
            <a:avLst/>
          </a:prstGeom>
        </p:spPr>
      </p:pic>
      <p:sp>
        <p:nvSpPr>
          <p:cNvPr id="9" name="TextBox 8">
            <a:extLst>
              <a:ext uri="{FF2B5EF4-FFF2-40B4-BE49-F238E27FC236}">
                <a16:creationId xmlns:a16="http://schemas.microsoft.com/office/drawing/2014/main" id="{A950E8A6-448B-0441-8C4A-092A815EDDB5}"/>
              </a:ext>
            </a:extLst>
          </p:cNvPr>
          <p:cNvSpPr txBox="1"/>
          <p:nvPr/>
        </p:nvSpPr>
        <p:spPr>
          <a:xfrm>
            <a:off x="54592" y="6237027"/>
            <a:ext cx="4832366" cy="738664"/>
          </a:xfrm>
          <a:prstGeom prst="rect">
            <a:avLst/>
          </a:prstGeom>
          <a:noFill/>
        </p:spPr>
        <p:txBody>
          <a:bodyPr wrap="square" rtlCol="0">
            <a:spAutoFit/>
          </a:bodyPr>
          <a:lstStyle/>
          <a:p>
            <a:r>
              <a:rPr lang="en-US" sz="1400" dirty="0"/>
              <a:t>Ramos M </a:t>
            </a:r>
            <a:r>
              <a:rPr lang="en-US" sz="1400" i="1" dirty="0"/>
              <a:t>et al.</a:t>
            </a:r>
            <a:r>
              <a:rPr lang="en-US" sz="1400" dirty="0"/>
              <a:t> Multi-</a:t>
            </a:r>
            <a:r>
              <a:rPr lang="en-US" sz="1400" dirty="0" err="1"/>
              <a:t>omic</a:t>
            </a:r>
            <a:r>
              <a:rPr lang="en-US" sz="1400" dirty="0"/>
              <a:t> integration of public oncology databases in Bioconductor. </a:t>
            </a:r>
            <a:r>
              <a:rPr lang="en-US" sz="1400" i="1" dirty="0"/>
              <a:t>Submitted.</a:t>
            </a:r>
            <a:endParaRPr lang="en-US" sz="1400" dirty="0"/>
          </a:p>
          <a:p>
            <a:endParaRPr lang="en-US" sz="1400" dirty="0"/>
          </a:p>
        </p:txBody>
      </p:sp>
    </p:spTree>
    <p:extLst>
      <p:ext uri="{BB962C8B-B14F-4D97-AF65-F5344CB8AC3E}">
        <p14:creationId xmlns:p14="http://schemas.microsoft.com/office/powerpoint/2010/main" val="3823180780"/>
      </p:ext>
    </p:extLst>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role of </a:t>
            </a:r>
            <a:r>
              <a:rPr lang="en-US" dirty="0">
                <a:latin typeface="Courier" pitchFamily="2" charset="0"/>
              </a:rPr>
              <a:t>MultiAssayExperiment</a:t>
            </a:r>
          </a:p>
        </p:txBody>
      </p:sp>
      <p:sp>
        <p:nvSpPr>
          <p:cNvPr id="3" name="Content Placeholder 2"/>
          <p:cNvSpPr>
            <a:spLocks noGrp="1"/>
          </p:cNvSpPr>
          <p:nvPr>
            <p:ph idx="1"/>
          </p:nvPr>
        </p:nvSpPr>
        <p:spPr/>
        <p:txBody>
          <a:bodyPr/>
          <a:lstStyle/>
          <a:p>
            <a:pPr marL="0" indent="0">
              <a:buNone/>
            </a:pPr>
            <a:r>
              <a:rPr lang="en-US" dirty="0"/>
              <a:t>A Bioconductor data structure to:</a:t>
            </a:r>
          </a:p>
          <a:p>
            <a:pPr lvl="1"/>
            <a:r>
              <a:rPr lang="en-US" dirty="0"/>
              <a:t>harmonize single-assay data structures</a:t>
            </a:r>
          </a:p>
          <a:p>
            <a:pPr lvl="1"/>
            <a:r>
              <a:rPr lang="en-US" dirty="0"/>
              <a:t>relate multiple assays with one set of clinical data</a:t>
            </a:r>
          </a:p>
          <a:p>
            <a:pPr lvl="1"/>
            <a:r>
              <a:rPr lang="en-US" dirty="0"/>
              <a:t>handle missing and replicate observations</a:t>
            </a:r>
          </a:p>
          <a:p>
            <a:pPr lvl="1"/>
            <a:r>
              <a:rPr lang="en-US" dirty="0"/>
              <a:t>accommodate ID-based and range-based data</a:t>
            </a:r>
          </a:p>
          <a:p>
            <a:pPr lvl="1"/>
            <a:r>
              <a:rPr lang="en-US" dirty="0"/>
              <a:t>support on-disk representations of big data</a:t>
            </a:r>
          </a:p>
        </p:txBody>
      </p:sp>
      <p:sp>
        <p:nvSpPr>
          <p:cNvPr id="4" name="TextBox 3">
            <a:extLst>
              <a:ext uri="{FF2B5EF4-FFF2-40B4-BE49-F238E27FC236}">
                <a16:creationId xmlns:a16="http://schemas.microsoft.com/office/drawing/2014/main" id="{388D2FCD-1F19-684D-A6F1-37D890B82E23}"/>
              </a:ext>
            </a:extLst>
          </p:cNvPr>
          <p:cNvSpPr txBox="1"/>
          <p:nvPr/>
        </p:nvSpPr>
        <p:spPr>
          <a:xfrm>
            <a:off x="457200" y="5587613"/>
            <a:ext cx="7480300" cy="523220"/>
          </a:xfrm>
          <a:prstGeom prst="rect">
            <a:avLst/>
          </a:prstGeom>
          <a:noFill/>
        </p:spPr>
        <p:txBody>
          <a:bodyPr wrap="square" rtlCol="0">
            <a:spAutoFit/>
          </a:bodyPr>
          <a:lstStyle/>
          <a:p>
            <a:r>
              <a:rPr lang="en-US" sz="1400" dirty="0"/>
              <a:t>Ramos M </a:t>
            </a:r>
            <a:r>
              <a:rPr lang="en-US" sz="1400" i="1" dirty="0"/>
              <a:t>et al.</a:t>
            </a:r>
            <a:r>
              <a:rPr lang="en-US" sz="1400" dirty="0"/>
              <a:t>: Software for the Integration of </a:t>
            </a:r>
            <a:r>
              <a:rPr lang="en-US" sz="1400" dirty="0" err="1"/>
              <a:t>Multiomics</a:t>
            </a:r>
            <a:r>
              <a:rPr lang="en-US" sz="1400" dirty="0"/>
              <a:t> Experiments in Bioconductor. Cancer Res. 2017, 77:e39–e42.</a:t>
            </a:r>
          </a:p>
        </p:txBody>
      </p:sp>
      <p:sp>
        <p:nvSpPr>
          <p:cNvPr id="5" name="TextBox 4">
            <a:extLst>
              <a:ext uri="{FF2B5EF4-FFF2-40B4-BE49-F238E27FC236}">
                <a16:creationId xmlns:a16="http://schemas.microsoft.com/office/drawing/2014/main" id="{D5BB7B3D-25F8-E84F-8A53-C88E479F3B96}"/>
              </a:ext>
            </a:extLst>
          </p:cNvPr>
          <p:cNvSpPr txBox="1"/>
          <p:nvPr/>
        </p:nvSpPr>
        <p:spPr>
          <a:xfrm>
            <a:off x="457200" y="6308725"/>
            <a:ext cx="8161360" cy="523220"/>
          </a:xfrm>
          <a:prstGeom prst="rect">
            <a:avLst/>
          </a:prstGeom>
          <a:noFill/>
        </p:spPr>
        <p:txBody>
          <a:bodyPr wrap="square" rtlCol="0">
            <a:spAutoFit/>
          </a:bodyPr>
          <a:lstStyle/>
          <a:p>
            <a:r>
              <a:rPr lang="en-US" sz="1400" dirty="0"/>
              <a:t>Ramos M </a:t>
            </a:r>
            <a:r>
              <a:rPr lang="en-US" sz="1400" i="1" dirty="0"/>
              <a:t>et al.</a:t>
            </a:r>
            <a:r>
              <a:rPr lang="en-US" sz="1400" dirty="0"/>
              <a:t> Multi-</a:t>
            </a:r>
            <a:r>
              <a:rPr lang="en-US" sz="1400" dirty="0" err="1"/>
              <a:t>omic</a:t>
            </a:r>
            <a:r>
              <a:rPr lang="en-US" sz="1400" dirty="0"/>
              <a:t> integration of public oncology databases in Bioconductor. </a:t>
            </a:r>
            <a:r>
              <a:rPr lang="en-US" sz="1400" i="1" dirty="0"/>
              <a:t>Submitted.</a:t>
            </a:r>
            <a:endParaRPr lang="en-US" sz="1400" dirty="0"/>
          </a:p>
          <a:p>
            <a:endParaRPr lang="en-US" sz="1400" dirty="0"/>
          </a:p>
        </p:txBody>
      </p:sp>
    </p:spTree>
    <p:extLst>
      <p:ext uri="{BB962C8B-B14F-4D97-AF65-F5344CB8AC3E}">
        <p14:creationId xmlns:p14="http://schemas.microsoft.com/office/powerpoint/2010/main" val="38378731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a:t>
            </a:r>
            <a:r>
              <a:rPr lang="en-US" dirty="0">
                <a:latin typeface="Courier" pitchFamily="2" charset="0"/>
              </a:rPr>
              <a:t>MultiAssayExperiment</a:t>
            </a:r>
            <a:r>
              <a:rPr lang="en-US" dirty="0"/>
              <a:t> API</a:t>
            </a:r>
          </a:p>
        </p:txBody>
      </p:sp>
      <p:pic>
        <p:nvPicPr>
          <p:cNvPr id="5" name="Picture 4"/>
          <p:cNvPicPr>
            <a:picLocks noChangeAspect="1"/>
          </p:cNvPicPr>
          <p:nvPr/>
        </p:nvPicPr>
        <p:blipFill>
          <a:blip r:embed="rId3"/>
          <a:stretch>
            <a:fillRect/>
          </a:stretch>
        </p:blipFill>
        <p:spPr>
          <a:xfrm>
            <a:off x="1153773" y="1417638"/>
            <a:ext cx="6053458" cy="5076006"/>
          </a:xfrm>
          <a:prstGeom prst="rect">
            <a:avLst/>
          </a:prstGeom>
        </p:spPr>
      </p:pic>
      <p:sp>
        <p:nvSpPr>
          <p:cNvPr id="3" name="Slide Number Placeholder 2"/>
          <p:cNvSpPr>
            <a:spLocks noGrp="1"/>
          </p:cNvSpPr>
          <p:nvPr>
            <p:ph type="sldNum" sz="quarter" idx="12"/>
          </p:nvPr>
        </p:nvSpPr>
        <p:spPr/>
        <p:txBody>
          <a:bodyPr/>
          <a:lstStyle/>
          <a:p>
            <a:fld id="{221F14C6-C6E7-9F41-BE3F-C5DEE757CDB8}" type="slidenum">
              <a:rPr lang="en-US" smtClean="0"/>
              <a:pPr/>
              <a:t>27</a:t>
            </a:fld>
            <a:endParaRPr lang="en-US" dirty="0"/>
          </a:p>
        </p:txBody>
      </p:sp>
    </p:spTree>
    <p:extLst>
      <p:ext uri="{BB962C8B-B14F-4D97-AF65-F5344CB8AC3E}">
        <p14:creationId xmlns:p14="http://schemas.microsoft.com/office/powerpoint/2010/main" val="40598003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249D1-30C5-524E-A77D-585BC909098C}"/>
              </a:ext>
            </a:extLst>
          </p:cNvPr>
          <p:cNvSpPr>
            <a:spLocks noGrp="1"/>
          </p:cNvSpPr>
          <p:nvPr>
            <p:ph type="title"/>
          </p:nvPr>
        </p:nvSpPr>
        <p:spPr/>
        <p:txBody>
          <a:bodyPr>
            <a:normAutofit fontScale="90000"/>
          </a:bodyPr>
          <a:lstStyle/>
          <a:p>
            <a:r>
              <a:rPr lang="en-US" dirty="0" err="1">
                <a:latin typeface="Courier" pitchFamily="2" charset="0"/>
              </a:rPr>
              <a:t>RaggedExperiment</a:t>
            </a:r>
            <a:br>
              <a:rPr lang="en-US" dirty="0"/>
            </a:br>
            <a:r>
              <a:rPr lang="en-US" dirty="0"/>
              <a:t>(segmented copy number, mutations)</a:t>
            </a:r>
          </a:p>
        </p:txBody>
      </p:sp>
      <p:sp>
        <p:nvSpPr>
          <p:cNvPr id="4" name="Shape 56">
            <a:extLst>
              <a:ext uri="{FF2B5EF4-FFF2-40B4-BE49-F238E27FC236}">
                <a16:creationId xmlns:a16="http://schemas.microsoft.com/office/drawing/2014/main" id="{AE830649-2249-1D4F-B5B1-A3329FCF657A}"/>
              </a:ext>
            </a:extLst>
          </p:cNvPr>
          <p:cNvSpPr txBox="1"/>
          <p:nvPr/>
        </p:nvSpPr>
        <p:spPr>
          <a:xfrm>
            <a:off x="6810233" y="3493219"/>
            <a:ext cx="2333767" cy="1106077"/>
          </a:xfrm>
          <a:prstGeom prst="rect">
            <a:avLst/>
          </a:prstGeom>
          <a:noFill/>
          <a:ln>
            <a:noFill/>
          </a:ln>
        </p:spPr>
        <p:txBody>
          <a:bodyPr lIns="91425" tIns="91425" rIns="91425" bIns="91425" anchor="t" anchorCtr="0">
            <a:noAutofit/>
          </a:bodyPr>
          <a:lstStyle/>
          <a:p>
            <a:pPr lvl="0" rtl="0">
              <a:spcBef>
                <a:spcPts val="0"/>
              </a:spcBef>
              <a:buNone/>
            </a:pPr>
            <a:r>
              <a:rPr lang="en-US" sz="2000" i="1" dirty="0"/>
              <a:t>Authors: </a:t>
            </a:r>
          </a:p>
          <a:p>
            <a:pPr lvl="0" rtl="0">
              <a:spcBef>
                <a:spcPts val="0"/>
              </a:spcBef>
              <a:buNone/>
            </a:pPr>
            <a:r>
              <a:rPr lang="en-US" sz="2000" i="1" dirty="0"/>
              <a:t>Marcel Ramos</a:t>
            </a:r>
          </a:p>
          <a:p>
            <a:pPr lvl="0" rtl="0">
              <a:spcBef>
                <a:spcPts val="0"/>
              </a:spcBef>
              <a:buNone/>
            </a:pPr>
            <a:r>
              <a:rPr lang="en-US" sz="2000" i="1" dirty="0"/>
              <a:t>Martin Morgan</a:t>
            </a:r>
            <a:endParaRPr lang="en" sz="2000" i="1" dirty="0"/>
          </a:p>
        </p:txBody>
      </p:sp>
      <p:pic>
        <p:nvPicPr>
          <p:cNvPr id="6" name="Picture 5">
            <a:extLst>
              <a:ext uri="{FF2B5EF4-FFF2-40B4-BE49-F238E27FC236}">
                <a16:creationId xmlns:a16="http://schemas.microsoft.com/office/drawing/2014/main" id="{1C3AE981-DD20-4642-A322-1C3D090C66F1}"/>
              </a:ext>
            </a:extLst>
          </p:cNvPr>
          <p:cNvPicPr>
            <a:picLocks noChangeAspect="1"/>
          </p:cNvPicPr>
          <p:nvPr/>
        </p:nvPicPr>
        <p:blipFill>
          <a:blip r:embed="rId2"/>
          <a:stretch>
            <a:fillRect/>
          </a:stretch>
        </p:blipFill>
        <p:spPr>
          <a:xfrm>
            <a:off x="1257598" y="1772788"/>
            <a:ext cx="4968511" cy="4102785"/>
          </a:xfrm>
          <a:prstGeom prst="rect">
            <a:avLst/>
          </a:prstGeom>
        </p:spPr>
      </p:pic>
      <p:sp>
        <p:nvSpPr>
          <p:cNvPr id="3" name="TextBox 2">
            <a:extLst>
              <a:ext uri="{FF2B5EF4-FFF2-40B4-BE49-F238E27FC236}">
                <a16:creationId xmlns:a16="http://schemas.microsoft.com/office/drawing/2014/main" id="{66F6C653-AF7F-3A46-B1C8-CFF354A555A8}"/>
              </a:ext>
            </a:extLst>
          </p:cNvPr>
          <p:cNvSpPr txBox="1"/>
          <p:nvPr/>
        </p:nvSpPr>
        <p:spPr>
          <a:xfrm>
            <a:off x="1016000" y="6230724"/>
            <a:ext cx="7358105" cy="461665"/>
          </a:xfrm>
          <a:prstGeom prst="rect">
            <a:avLst/>
          </a:prstGeom>
          <a:noFill/>
        </p:spPr>
        <p:txBody>
          <a:bodyPr wrap="none" rtlCol="0">
            <a:spAutoFit/>
          </a:bodyPr>
          <a:lstStyle/>
          <a:p>
            <a:r>
              <a:rPr lang="en-US" dirty="0"/>
              <a:t>http://</a:t>
            </a:r>
            <a:r>
              <a:rPr lang="en-US" dirty="0" err="1"/>
              <a:t>bioconductor.org</a:t>
            </a:r>
            <a:r>
              <a:rPr lang="en-US" dirty="0"/>
              <a:t>/packages/</a:t>
            </a:r>
            <a:r>
              <a:rPr lang="en-US" dirty="0" err="1"/>
              <a:t>RaggedExperiment</a:t>
            </a:r>
            <a:endParaRPr lang="en-US" dirty="0"/>
          </a:p>
        </p:txBody>
      </p:sp>
    </p:spTree>
    <p:extLst>
      <p:ext uri="{BB962C8B-B14F-4D97-AF65-F5344CB8AC3E}">
        <p14:creationId xmlns:p14="http://schemas.microsoft.com/office/powerpoint/2010/main" val="20550444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Footer Placeholder 3"/>
          <p:cNvSpPr>
            <a:spLocks noGrp="1"/>
          </p:cNvSpPr>
          <p:nvPr>
            <p:ph type="ftr" idx="10"/>
          </p:nvPr>
        </p:nvSpPr>
        <p:spPr>
          <a:xfrm>
            <a:off x="0" y="6217920"/>
            <a:ext cx="8938260" cy="640080"/>
          </a:xfrm>
          <a:prstGeom prst="rect">
            <a:avLst/>
          </a:prstGeom>
          <a:noFill/>
          <a:ln>
            <a:noFill/>
            <a:miter lim="800000"/>
          </a:ln>
        </p:spPr>
        <p:txBody>
          <a:bodyPr lIns="180000" tIns="0" rIns="180000" bIns="0"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anose="020B0604020202020204" pitchFamily="34" charset="0"/>
              <a:buChar char="•"/>
              <a:defRPr kumimoji="0" lang="en-US" altLang="en-US" sz="16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charset="0"/>
              <a:buChar char="–"/>
              <a:defRPr kumimoji="0" lang="en-US" altLang="en-US" sz="14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0" lang="en-US" altLang="en-US" sz="12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0" lang="en-US" altLang="en-US" sz="12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0" lang="en-US" altLang="en-US" sz="1100" b="0" i="0" u="none"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US" altLang="en-US" sz="1800" kern="1200">
                <a:solidFill>
                  <a:schemeClr val="tx1"/>
                </a:solidFill>
                <a:latin typeface="+mn-lt"/>
                <a:ea typeface="+mn-ea"/>
                <a:cs typeface="+mn-cs"/>
              </a:defRPr>
            </a:lvl9pPr>
          </a:lstStyle>
          <a:p>
            <a:pPr marL="0" lvl="0" indent="0" eaLnBrk="1" hangingPunct="1">
              <a:spcBef>
                <a:spcPct val="0"/>
              </a:spcBef>
              <a:spcAft>
                <a:spcPts val="600"/>
              </a:spcAft>
              <a:buFontTx/>
              <a:buNone/>
            </a:pPr>
            <a:r>
              <a:rPr lang="en-US" altLang="en-US" sz="2400" i="1" dirty="0">
                <a:solidFill>
                  <a:srgbClr val="333333"/>
                </a:solidFill>
              </a:rPr>
              <a:t>da Silva et al. Bioinformatics</a:t>
            </a:r>
            <a:r>
              <a:rPr lang="en-US" altLang="en-US" sz="2400" dirty="0">
                <a:solidFill>
                  <a:srgbClr val="333333"/>
                </a:solidFill>
              </a:rPr>
              <a:t>, Volume 36, Issue 3, 1 February 2020, Pages 972–973, </a:t>
            </a:r>
            <a:r>
              <a:rPr lang="en-US" altLang="en-US" sz="2400" dirty="0">
                <a:solidFill>
                  <a:srgbClr val="333333"/>
                </a:solidFill>
                <a:hlinkClick r:id="rId3"/>
              </a:rPr>
              <a:t>https://doi.org/10.1093/bioinformatics/btz632</a:t>
            </a:r>
            <a:endParaRPr lang="en-US" altLang="en-US" sz="2400" dirty="0">
              <a:solidFill>
                <a:srgbClr val="333333"/>
              </a:solidFill>
            </a:endParaRPr>
          </a:p>
        </p:txBody>
      </p:sp>
      <p:pic>
        <p:nvPicPr>
          <p:cNvPr id="5125" name="New picture"/>
          <p:cNvPicPr/>
          <p:nvPr/>
        </p:nvPicPr>
        <p:blipFill>
          <a:blip r:embed="rId4"/>
          <a:stretch>
            <a:fillRect/>
          </a:stretch>
        </p:blipFill>
        <p:spPr>
          <a:xfrm>
            <a:off x="1119051" y="2131854"/>
            <a:ext cx="7004685" cy="4086066"/>
          </a:xfrm>
          <a:prstGeom prst="rect">
            <a:avLst/>
          </a:prstGeom>
        </p:spPr>
      </p:pic>
      <p:sp>
        <p:nvSpPr>
          <p:cNvPr id="3" name="Title 2">
            <a:extLst>
              <a:ext uri="{FF2B5EF4-FFF2-40B4-BE49-F238E27FC236}">
                <a16:creationId xmlns:a16="http://schemas.microsoft.com/office/drawing/2014/main" id="{EFD9BBBA-CE18-0745-996B-AC94AA44CC4B}"/>
              </a:ext>
            </a:extLst>
          </p:cNvPr>
          <p:cNvSpPr>
            <a:spLocks noGrp="1"/>
          </p:cNvSpPr>
          <p:nvPr>
            <p:ph type="title"/>
          </p:nvPr>
        </p:nvSpPr>
        <p:spPr>
          <a:xfrm>
            <a:off x="251460" y="480378"/>
            <a:ext cx="8229600" cy="1834356"/>
          </a:xfrm>
        </p:spPr>
        <p:txBody>
          <a:bodyPr>
            <a:normAutofit fontScale="90000"/>
          </a:bodyPr>
          <a:lstStyle/>
          <a:p>
            <a:r>
              <a:rPr lang="en-US" dirty="0" err="1">
                <a:latin typeface="Courier" pitchFamily="2" charset="0"/>
              </a:rPr>
              <a:t>CNVRanger</a:t>
            </a:r>
            <a:r>
              <a:rPr lang="en-US" dirty="0"/>
              <a:t>: association analysis of CNVs with gene expression and quantitative phenotypes</a:t>
            </a:r>
            <a:br>
              <a:rPr lang="en-US" dirty="0"/>
            </a:br>
            <a:endParaRPr lang="en-US" dirty="0"/>
          </a:p>
        </p:txBody>
      </p:sp>
    </p:spTree>
    <p:extLst>
      <p:ext uri="{BB962C8B-B14F-4D97-AF65-F5344CB8AC3E}">
        <p14:creationId xmlns:p14="http://schemas.microsoft.com/office/powerpoint/2010/main" val="1657787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Limited progress in survival of patients with ovarian cancer</a:t>
            </a:r>
          </a:p>
        </p:txBody>
      </p:sp>
      <p:sp>
        <p:nvSpPr>
          <p:cNvPr id="4" name="Slide Number Placeholder 3"/>
          <p:cNvSpPr>
            <a:spLocks noGrp="1"/>
          </p:cNvSpPr>
          <p:nvPr>
            <p:ph type="sldNum" sz="quarter" idx="12"/>
          </p:nvPr>
        </p:nvSpPr>
        <p:spPr/>
        <p:txBody>
          <a:bodyPr/>
          <a:lstStyle/>
          <a:p>
            <a:fld id="{C71C242F-20BE-4F6C-ABA6-9DCC8641EF60}" type="slidenum">
              <a:rPr lang="en-US" smtClean="0"/>
              <a:pPr/>
              <a:t>3</a:t>
            </a:fld>
            <a:endParaRPr lang="en-US"/>
          </a:p>
        </p:txBody>
      </p:sp>
      <p:pic>
        <p:nvPicPr>
          <p:cNvPr id="1026" name="Picture 2" descr="[OVARIANfro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5356" y="2320520"/>
            <a:ext cx="3648075" cy="2762251"/>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352088" y="3286146"/>
            <a:ext cx="3781548" cy="830997"/>
          </a:xfrm>
          <a:prstGeom prst="rect">
            <a:avLst/>
          </a:prstGeom>
          <a:noFill/>
        </p:spPr>
        <p:txBody>
          <a:bodyPr wrap="none" rtlCol="0">
            <a:spAutoFit/>
          </a:bodyPr>
          <a:lstStyle/>
          <a:p>
            <a:r>
              <a:rPr lang="en-US" b="1" dirty="0">
                <a:latin typeface="+mn-lt"/>
              </a:rPr>
              <a:t>22,000</a:t>
            </a:r>
            <a:r>
              <a:rPr lang="en-US" dirty="0">
                <a:latin typeface="+mn-lt"/>
              </a:rPr>
              <a:t> new cases each year</a:t>
            </a:r>
          </a:p>
          <a:p>
            <a:r>
              <a:rPr lang="en-US" b="1" dirty="0">
                <a:latin typeface="+mn-lt"/>
              </a:rPr>
              <a:t>14,400</a:t>
            </a:r>
            <a:r>
              <a:rPr lang="en-US" dirty="0">
                <a:latin typeface="+mn-lt"/>
              </a:rPr>
              <a:t> women die each year</a:t>
            </a:r>
          </a:p>
        </p:txBody>
      </p:sp>
      <p:sp>
        <p:nvSpPr>
          <p:cNvPr id="7" name="TextBox 6"/>
          <p:cNvSpPr txBox="1"/>
          <p:nvPr/>
        </p:nvSpPr>
        <p:spPr>
          <a:xfrm>
            <a:off x="1321495" y="5754818"/>
            <a:ext cx="6501010" cy="461665"/>
          </a:xfrm>
          <a:prstGeom prst="rect">
            <a:avLst/>
          </a:prstGeom>
          <a:noFill/>
        </p:spPr>
        <p:txBody>
          <a:bodyPr wrap="none" rtlCol="0">
            <a:spAutoFit/>
          </a:bodyPr>
          <a:lstStyle/>
          <a:p>
            <a:r>
              <a:rPr lang="en-US" b="1" dirty="0">
                <a:latin typeface="+mn-lt"/>
              </a:rPr>
              <a:t>Majority late-stage, high-grade, serous carcinoma</a:t>
            </a:r>
            <a:endParaRPr lang="en-US" dirty="0">
              <a:latin typeface="+mn-lt"/>
            </a:endParaRPr>
          </a:p>
        </p:txBody>
      </p:sp>
    </p:spTree>
    <p:custDataLst>
      <p:tags r:id="rId1"/>
    </p:custDataLst>
    <p:extLst>
      <p:ext uri="{BB962C8B-B14F-4D97-AF65-F5344CB8AC3E}">
        <p14:creationId xmlns:p14="http://schemas.microsoft.com/office/powerpoint/2010/main" val="1702507259"/>
      </p:ext>
    </p:extLst>
  </p:cSld>
  <p:clrMapOvr>
    <a:masterClrMapping/>
  </p:clrMapOvr>
  <mc:AlternateContent xmlns:mc="http://schemas.openxmlformats.org/markup-compatibility/2006" xmlns:p14="http://schemas.microsoft.com/office/powerpoint/2010/main">
    <mc:Choice Requires="p14">
      <p:transition spd="slow" p14:dur="2000" advTm="45915"/>
    </mc:Choice>
    <mc:Fallback xmlns="">
      <p:transition spd="slow" advTm="45915"/>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ourier" pitchFamily="2" charset="0"/>
              </a:rPr>
              <a:t>curatedTCGAData</a:t>
            </a:r>
            <a:endParaRPr lang="en-US" dirty="0">
              <a:latin typeface="Courier" pitchFamily="2" charset="0"/>
            </a:endParaRPr>
          </a:p>
        </p:txBody>
      </p:sp>
      <p:sp>
        <p:nvSpPr>
          <p:cNvPr id="3" name="TextBox 2"/>
          <p:cNvSpPr txBox="1"/>
          <p:nvPr/>
        </p:nvSpPr>
        <p:spPr>
          <a:xfrm>
            <a:off x="94697" y="1337780"/>
            <a:ext cx="9635971" cy="5062924"/>
          </a:xfrm>
          <a:prstGeom prst="rect">
            <a:avLst/>
          </a:prstGeom>
          <a:noFill/>
        </p:spPr>
        <p:txBody>
          <a:bodyPr wrap="none" rtlCol="0">
            <a:spAutoFit/>
          </a:bodyPr>
          <a:lstStyle/>
          <a:p>
            <a:r>
              <a:rPr lang="en-US" sz="1400" dirty="0">
                <a:latin typeface="Courier" pitchFamily="2" charset="0"/>
              </a:rPr>
              <a:t>&gt; </a:t>
            </a:r>
            <a:r>
              <a:rPr lang="en-US" sz="1400" b="1" dirty="0" err="1">
                <a:latin typeface="Courier" pitchFamily="2" charset="0"/>
              </a:rPr>
              <a:t>acc</a:t>
            </a:r>
            <a:r>
              <a:rPr lang="en-US" sz="1400" b="1" dirty="0">
                <a:latin typeface="Courier" pitchFamily="2" charset="0"/>
              </a:rPr>
              <a:t> &lt;- </a:t>
            </a:r>
            <a:r>
              <a:rPr lang="en-US" sz="1400" b="1" dirty="0" err="1">
                <a:latin typeface="Courier" pitchFamily="2" charset="0"/>
              </a:rPr>
              <a:t>curatedTCGAData</a:t>
            </a:r>
            <a:r>
              <a:rPr lang="en-US" sz="1400" b="1" dirty="0">
                <a:latin typeface="Courier" pitchFamily="2" charset="0"/>
              </a:rPr>
              <a:t>(</a:t>
            </a:r>
            <a:r>
              <a:rPr lang="en-US" sz="1400" b="1" dirty="0" err="1">
                <a:latin typeface="Courier" pitchFamily="2" charset="0"/>
              </a:rPr>
              <a:t>diseaseCode</a:t>
            </a:r>
            <a:r>
              <a:rPr lang="en-US" sz="1400" b="1" dirty="0">
                <a:latin typeface="Courier" pitchFamily="2" charset="0"/>
              </a:rPr>
              <a:t> = "ACC", assays="*", </a:t>
            </a:r>
            <a:r>
              <a:rPr lang="en-US" sz="1400" b="1" dirty="0" err="1">
                <a:latin typeface="Courier" pitchFamily="2" charset="0"/>
              </a:rPr>
              <a:t>dry.run</a:t>
            </a:r>
            <a:r>
              <a:rPr lang="en-US" sz="1400" b="1" dirty="0">
                <a:latin typeface="Courier" pitchFamily="2" charset="0"/>
              </a:rPr>
              <a:t> = FALSE)</a:t>
            </a:r>
          </a:p>
          <a:p>
            <a:r>
              <a:rPr lang="en-US" sz="1400" dirty="0">
                <a:latin typeface="Courier" pitchFamily="2" charset="0"/>
              </a:rPr>
              <a:t>&gt; </a:t>
            </a:r>
            <a:r>
              <a:rPr lang="en-US" sz="1400" b="1" dirty="0" err="1">
                <a:latin typeface="Courier" pitchFamily="2" charset="0"/>
              </a:rPr>
              <a:t>acc</a:t>
            </a:r>
            <a:endParaRPr lang="en-US" sz="1400" b="1" dirty="0">
              <a:latin typeface="Courier" pitchFamily="2" charset="0"/>
            </a:endParaRPr>
          </a:p>
          <a:p>
            <a:r>
              <a:rPr lang="en-US" sz="1400" dirty="0">
                <a:latin typeface="Courier" pitchFamily="2" charset="0"/>
              </a:rPr>
              <a:t>A </a:t>
            </a:r>
            <a:r>
              <a:rPr lang="en-US" sz="1400" dirty="0" err="1">
                <a:latin typeface="Courier" pitchFamily="2" charset="0"/>
              </a:rPr>
              <a:t>MultiAssayExperiment</a:t>
            </a:r>
            <a:r>
              <a:rPr lang="en-US" sz="1400" dirty="0">
                <a:latin typeface="Courier" pitchFamily="2" charset="0"/>
              </a:rPr>
              <a:t> object of 9 listed</a:t>
            </a:r>
          </a:p>
          <a:p>
            <a:r>
              <a:rPr lang="en-US" sz="1400" dirty="0">
                <a:latin typeface="Courier" pitchFamily="2" charset="0"/>
              </a:rPr>
              <a:t> experiments with user-defined names and respective classes. </a:t>
            </a:r>
          </a:p>
          <a:p>
            <a:r>
              <a:rPr lang="en-US" sz="1400" dirty="0">
                <a:latin typeface="Courier" pitchFamily="2" charset="0"/>
              </a:rPr>
              <a:t> Containing an </a:t>
            </a:r>
            <a:r>
              <a:rPr lang="en-US" sz="1400" dirty="0" err="1">
                <a:latin typeface="Courier" pitchFamily="2" charset="0"/>
              </a:rPr>
              <a:t>ExperimentList</a:t>
            </a:r>
            <a:r>
              <a:rPr lang="en-US" sz="1400" dirty="0">
                <a:latin typeface="Courier" pitchFamily="2" charset="0"/>
              </a:rPr>
              <a:t> class object of length 9: </a:t>
            </a:r>
          </a:p>
          <a:p>
            <a:r>
              <a:rPr lang="en-US" sz="1400" dirty="0">
                <a:latin typeface="Courier" pitchFamily="2" charset="0"/>
              </a:rPr>
              <a:t> [1] ACC_CNASNP-20160128: </a:t>
            </a:r>
            <a:r>
              <a:rPr lang="en-US" sz="1400" dirty="0" err="1">
                <a:latin typeface="Courier" pitchFamily="2" charset="0"/>
              </a:rPr>
              <a:t>RaggedExperiment</a:t>
            </a:r>
            <a:r>
              <a:rPr lang="en-US" sz="1400" dirty="0">
                <a:latin typeface="Courier" pitchFamily="2" charset="0"/>
              </a:rPr>
              <a:t> with 79861 rows and 180 columns </a:t>
            </a:r>
          </a:p>
          <a:p>
            <a:r>
              <a:rPr lang="en-US" sz="1400" dirty="0">
                <a:latin typeface="Courier" pitchFamily="2" charset="0"/>
              </a:rPr>
              <a:t> [2] ACC_CNVSNP-20160128: </a:t>
            </a:r>
            <a:r>
              <a:rPr lang="en-US" sz="1400" dirty="0" err="1">
                <a:latin typeface="Courier" pitchFamily="2" charset="0"/>
              </a:rPr>
              <a:t>RaggedExperiment</a:t>
            </a:r>
            <a:r>
              <a:rPr lang="en-US" sz="1400" dirty="0">
                <a:latin typeface="Courier" pitchFamily="2" charset="0"/>
              </a:rPr>
              <a:t> with 21052 rows and 180 columns </a:t>
            </a:r>
          </a:p>
          <a:p>
            <a:r>
              <a:rPr lang="en-US" sz="1400" dirty="0">
                <a:latin typeface="Courier" pitchFamily="2" charset="0"/>
              </a:rPr>
              <a:t> [3] ACC_GISTIC_AllByGene-20160128: </a:t>
            </a:r>
            <a:r>
              <a:rPr lang="en-US" sz="1400" dirty="0" err="1">
                <a:latin typeface="Courier" pitchFamily="2" charset="0"/>
              </a:rPr>
              <a:t>SummarizedExperiment</a:t>
            </a:r>
            <a:r>
              <a:rPr lang="en-US" sz="1400" dirty="0">
                <a:latin typeface="Courier" pitchFamily="2" charset="0"/>
              </a:rPr>
              <a:t> with 24776 rows and 90 col$</a:t>
            </a:r>
          </a:p>
          <a:p>
            <a:r>
              <a:rPr lang="en-US" sz="1400" dirty="0">
                <a:latin typeface="Courier" pitchFamily="2" charset="0"/>
              </a:rPr>
              <a:t> [4] ACC_GISTIC_ThresholdedByGene-20160128: </a:t>
            </a:r>
            <a:r>
              <a:rPr lang="en-US" sz="1400" dirty="0" err="1">
                <a:latin typeface="Courier" pitchFamily="2" charset="0"/>
              </a:rPr>
              <a:t>SummarizedExperiment</a:t>
            </a:r>
            <a:r>
              <a:rPr lang="en-US" sz="1400" dirty="0">
                <a:latin typeface="Courier" pitchFamily="2" charset="0"/>
              </a:rPr>
              <a:t> with 24776 rows an$</a:t>
            </a:r>
          </a:p>
          <a:p>
            <a:r>
              <a:rPr lang="en-US" sz="1400" dirty="0">
                <a:latin typeface="Courier" pitchFamily="2" charset="0"/>
              </a:rPr>
              <a:t> [5] ACC_Methylation-20160128: </a:t>
            </a:r>
            <a:r>
              <a:rPr lang="en-US" sz="1400" dirty="0" err="1">
                <a:latin typeface="Courier" pitchFamily="2" charset="0"/>
              </a:rPr>
              <a:t>SummarizedExperiment</a:t>
            </a:r>
            <a:r>
              <a:rPr lang="en-US" sz="1400" dirty="0">
                <a:latin typeface="Courier" pitchFamily="2" charset="0"/>
              </a:rPr>
              <a:t> with 485577 rows and 80 columns </a:t>
            </a:r>
          </a:p>
          <a:p>
            <a:r>
              <a:rPr lang="en-US" sz="1400" dirty="0">
                <a:latin typeface="Courier" pitchFamily="2" charset="0"/>
              </a:rPr>
              <a:t> [6] ACC_miRNASeqGene-20160128: </a:t>
            </a:r>
            <a:r>
              <a:rPr lang="en-US" sz="1400" dirty="0" err="1">
                <a:latin typeface="Courier" pitchFamily="2" charset="0"/>
              </a:rPr>
              <a:t>SummarizedExperiment</a:t>
            </a:r>
            <a:r>
              <a:rPr lang="en-US" sz="1400" dirty="0">
                <a:latin typeface="Courier" pitchFamily="2" charset="0"/>
              </a:rPr>
              <a:t> with 1046 rows and 80 columns </a:t>
            </a:r>
          </a:p>
          <a:p>
            <a:r>
              <a:rPr lang="en-US" sz="1400" dirty="0">
                <a:latin typeface="Courier" pitchFamily="2" charset="0"/>
              </a:rPr>
              <a:t> [7] ACC_Mutation-20160128: </a:t>
            </a:r>
            <a:r>
              <a:rPr lang="en-US" sz="1400" dirty="0" err="1">
                <a:latin typeface="Courier" pitchFamily="2" charset="0"/>
              </a:rPr>
              <a:t>RaggedExperiment</a:t>
            </a:r>
            <a:r>
              <a:rPr lang="en-US" sz="1400" dirty="0">
                <a:latin typeface="Courier" pitchFamily="2" charset="0"/>
              </a:rPr>
              <a:t> with 20166 rows and 90 columns </a:t>
            </a:r>
          </a:p>
          <a:p>
            <a:r>
              <a:rPr lang="en-US" sz="1400" dirty="0">
                <a:latin typeface="Courier" pitchFamily="2" charset="0"/>
              </a:rPr>
              <a:t> [8] ACC_RNASeq2GeneNorm-20160128: </a:t>
            </a:r>
            <a:r>
              <a:rPr lang="en-US" sz="1400" dirty="0" err="1">
                <a:latin typeface="Courier" pitchFamily="2" charset="0"/>
              </a:rPr>
              <a:t>SummarizedExperiment</a:t>
            </a:r>
            <a:r>
              <a:rPr lang="en-US" sz="1400" dirty="0">
                <a:latin typeface="Courier" pitchFamily="2" charset="0"/>
              </a:rPr>
              <a:t> with 20501 rows and 79 </a:t>
            </a:r>
            <a:r>
              <a:rPr lang="en-US" sz="1400" dirty="0" err="1">
                <a:latin typeface="Courier" pitchFamily="2" charset="0"/>
              </a:rPr>
              <a:t>colu</a:t>
            </a:r>
            <a:r>
              <a:rPr lang="en-US" sz="1400" dirty="0">
                <a:latin typeface="Courier" pitchFamily="2" charset="0"/>
              </a:rPr>
              <a:t>$ </a:t>
            </a:r>
          </a:p>
          <a:p>
            <a:r>
              <a:rPr lang="en-US" sz="1400" dirty="0">
                <a:latin typeface="Courier" pitchFamily="2" charset="0"/>
              </a:rPr>
              <a:t> [9] ACC_RPPAArray-20160128: </a:t>
            </a:r>
            <a:r>
              <a:rPr lang="en-US" sz="1400" dirty="0" err="1">
                <a:latin typeface="Courier" pitchFamily="2" charset="0"/>
              </a:rPr>
              <a:t>SummarizedExperiment</a:t>
            </a:r>
            <a:r>
              <a:rPr lang="en-US" sz="1400" dirty="0">
                <a:latin typeface="Courier" pitchFamily="2" charset="0"/>
              </a:rPr>
              <a:t> with 192 rows and 46 columns </a:t>
            </a:r>
          </a:p>
          <a:p>
            <a:r>
              <a:rPr lang="en-US" sz="1400" dirty="0">
                <a:latin typeface="Courier" pitchFamily="2" charset="0"/>
              </a:rPr>
              <a:t>Features: </a:t>
            </a:r>
          </a:p>
          <a:p>
            <a:r>
              <a:rPr lang="en-US" sz="1400" dirty="0">
                <a:latin typeface="Courier" pitchFamily="2" charset="0"/>
              </a:rPr>
              <a:t> experiments() - obtain the </a:t>
            </a:r>
            <a:r>
              <a:rPr lang="en-US" sz="1400" dirty="0" err="1">
                <a:latin typeface="Courier" pitchFamily="2" charset="0"/>
              </a:rPr>
              <a:t>ExperimentList</a:t>
            </a:r>
            <a:r>
              <a:rPr lang="en-US" sz="1400" dirty="0">
                <a:latin typeface="Courier" pitchFamily="2" charset="0"/>
              </a:rPr>
              <a:t> instance </a:t>
            </a:r>
          </a:p>
          <a:p>
            <a:r>
              <a:rPr lang="en-US" sz="1400" dirty="0">
                <a:latin typeface="Courier" pitchFamily="2" charset="0"/>
              </a:rPr>
              <a:t> </a:t>
            </a:r>
            <a:r>
              <a:rPr lang="en-US" sz="1400" dirty="0" err="1">
                <a:latin typeface="Courier" pitchFamily="2" charset="0"/>
              </a:rPr>
              <a:t>colData</a:t>
            </a:r>
            <a:r>
              <a:rPr lang="en-US" sz="1400" dirty="0">
                <a:latin typeface="Courier" pitchFamily="2" charset="0"/>
              </a:rPr>
              <a:t>() - the primary/phenotype </a:t>
            </a:r>
            <a:r>
              <a:rPr lang="en-US" sz="1400" dirty="0" err="1">
                <a:latin typeface="Courier" pitchFamily="2" charset="0"/>
              </a:rPr>
              <a:t>DataFrame</a:t>
            </a:r>
            <a:r>
              <a:rPr lang="en-US" sz="1400" dirty="0">
                <a:latin typeface="Courier" pitchFamily="2" charset="0"/>
              </a:rPr>
              <a:t> </a:t>
            </a:r>
          </a:p>
          <a:p>
            <a:r>
              <a:rPr lang="en-US" sz="1400" dirty="0">
                <a:latin typeface="Courier" pitchFamily="2" charset="0"/>
              </a:rPr>
              <a:t> </a:t>
            </a:r>
            <a:r>
              <a:rPr lang="en-US" sz="1400" dirty="0" err="1">
                <a:latin typeface="Courier" pitchFamily="2" charset="0"/>
              </a:rPr>
              <a:t>sampleMap</a:t>
            </a:r>
            <a:r>
              <a:rPr lang="en-US" sz="1400" dirty="0">
                <a:latin typeface="Courier" pitchFamily="2" charset="0"/>
              </a:rPr>
              <a:t>() - the sample availability </a:t>
            </a:r>
            <a:r>
              <a:rPr lang="en-US" sz="1400" dirty="0" err="1">
                <a:latin typeface="Courier" pitchFamily="2" charset="0"/>
              </a:rPr>
              <a:t>DataFrame</a:t>
            </a:r>
            <a:r>
              <a:rPr lang="en-US" sz="1400" dirty="0">
                <a:latin typeface="Courier" pitchFamily="2" charset="0"/>
              </a:rPr>
              <a:t> </a:t>
            </a:r>
          </a:p>
          <a:p>
            <a:r>
              <a:rPr lang="en-US" sz="1400" dirty="0">
                <a:latin typeface="Courier" pitchFamily="2" charset="0"/>
              </a:rPr>
              <a:t> `$`, `[`, `[[` - extract </a:t>
            </a:r>
            <a:r>
              <a:rPr lang="en-US" sz="1400" dirty="0" err="1">
                <a:latin typeface="Courier" pitchFamily="2" charset="0"/>
              </a:rPr>
              <a:t>colData</a:t>
            </a:r>
            <a:r>
              <a:rPr lang="en-US" sz="1400" dirty="0">
                <a:latin typeface="Courier" pitchFamily="2" charset="0"/>
              </a:rPr>
              <a:t> columns, subset, or experiment </a:t>
            </a:r>
          </a:p>
          <a:p>
            <a:r>
              <a:rPr lang="en-US" sz="1400" dirty="0">
                <a:latin typeface="Courier" pitchFamily="2" charset="0"/>
              </a:rPr>
              <a:t> *Format() - convert into a long or wide </a:t>
            </a:r>
            <a:r>
              <a:rPr lang="en-US" sz="1400" dirty="0" err="1">
                <a:latin typeface="Courier" pitchFamily="2" charset="0"/>
              </a:rPr>
              <a:t>DataFrame</a:t>
            </a:r>
            <a:r>
              <a:rPr lang="en-US" sz="1400" dirty="0">
                <a:latin typeface="Courier" pitchFamily="2" charset="0"/>
              </a:rPr>
              <a:t> </a:t>
            </a:r>
          </a:p>
          <a:p>
            <a:r>
              <a:rPr lang="en-US" sz="1400" dirty="0">
                <a:latin typeface="Courier" pitchFamily="2" charset="0"/>
              </a:rPr>
              <a:t> assays() - convert </a:t>
            </a:r>
            <a:r>
              <a:rPr lang="en-US" sz="1400" dirty="0" err="1">
                <a:latin typeface="Courier" pitchFamily="2" charset="0"/>
              </a:rPr>
              <a:t>ExperimentList</a:t>
            </a:r>
            <a:r>
              <a:rPr lang="en-US" sz="1400" dirty="0">
                <a:latin typeface="Courier" pitchFamily="2" charset="0"/>
              </a:rPr>
              <a:t> to a </a:t>
            </a:r>
            <a:r>
              <a:rPr lang="en-US" sz="1400" dirty="0" err="1">
                <a:latin typeface="Courier" pitchFamily="2" charset="0"/>
              </a:rPr>
              <a:t>SimpleList</a:t>
            </a:r>
            <a:r>
              <a:rPr lang="en-US" sz="1400" dirty="0">
                <a:latin typeface="Courier" pitchFamily="2" charset="0"/>
              </a:rPr>
              <a:t> of matrices</a:t>
            </a:r>
          </a:p>
          <a:p>
            <a:r>
              <a:rPr lang="en-US" sz="1400" dirty="0">
                <a:latin typeface="Courier" pitchFamily="2" charset="0"/>
              </a:rPr>
              <a:t>&gt; </a:t>
            </a:r>
            <a:r>
              <a:rPr lang="en-US" sz="1400" dirty="0" err="1">
                <a:latin typeface="Courier" pitchFamily="2" charset="0"/>
              </a:rPr>
              <a:t>browseVignettes</a:t>
            </a:r>
            <a:r>
              <a:rPr lang="en-US" sz="1400" dirty="0">
                <a:latin typeface="Courier" pitchFamily="2" charset="0"/>
              </a:rPr>
              <a:t>(package=“</a:t>
            </a:r>
            <a:r>
              <a:rPr lang="en-US" sz="1400" dirty="0" err="1">
                <a:latin typeface="Courier" pitchFamily="2" charset="0"/>
              </a:rPr>
              <a:t>TCGAutils</a:t>
            </a:r>
            <a:r>
              <a:rPr lang="en-US" sz="1400" dirty="0">
                <a:latin typeface="Courier" pitchFamily="2" charset="0"/>
              </a:rPr>
              <a:t>”)</a:t>
            </a:r>
          </a:p>
          <a:p>
            <a:endParaRPr lang="en-US" sz="1500" dirty="0">
              <a:latin typeface="Courier" pitchFamily="2" charset="0"/>
              <a:cs typeface="Courier"/>
            </a:endParaRPr>
          </a:p>
        </p:txBody>
      </p:sp>
      <p:sp>
        <p:nvSpPr>
          <p:cNvPr id="5" name="Slide Number Placeholder 4"/>
          <p:cNvSpPr>
            <a:spLocks noGrp="1"/>
          </p:cNvSpPr>
          <p:nvPr>
            <p:ph type="sldNum" sz="quarter" idx="12"/>
          </p:nvPr>
        </p:nvSpPr>
        <p:spPr/>
        <p:txBody>
          <a:bodyPr/>
          <a:lstStyle/>
          <a:p>
            <a:fld id="{221F14C6-C6E7-9F41-BE3F-C5DEE757CDB8}" type="slidenum">
              <a:rPr lang="en-US" smtClean="0"/>
              <a:pPr/>
              <a:t>30</a:t>
            </a:fld>
            <a:endParaRPr lang="en-US" dirty="0"/>
          </a:p>
        </p:txBody>
      </p:sp>
      <p:sp>
        <p:nvSpPr>
          <p:cNvPr id="7" name="TextBox 6">
            <a:extLst>
              <a:ext uri="{FF2B5EF4-FFF2-40B4-BE49-F238E27FC236}">
                <a16:creationId xmlns:a16="http://schemas.microsoft.com/office/drawing/2014/main" id="{0AED851F-6247-CA4B-A2E8-6FB0E19E6027}"/>
              </a:ext>
            </a:extLst>
          </p:cNvPr>
          <p:cNvSpPr txBox="1"/>
          <p:nvPr/>
        </p:nvSpPr>
        <p:spPr>
          <a:xfrm>
            <a:off x="96702" y="1337780"/>
            <a:ext cx="9635971" cy="5062924"/>
          </a:xfrm>
          <a:prstGeom prst="rect">
            <a:avLst/>
          </a:prstGeom>
          <a:solidFill>
            <a:schemeClr val="bg1"/>
          </a:solidFill>
        </p:spPr>
        <p:txBody>
          <a:bodyPr wrap="none" rtlCol="0">
            <a:spAutoFit/>
          </a:bodyPr>
          <a:lstStyle/>
          <a:p>
            <a:r>
              <a:rPr lang="en-US" sz="1400" dirty="0">
                <a:latin typeface="Courier" pitchFamily="2" charset="0"/>
              </a:rPr>
              <a:t>&gt; </a:t>
            </a:r>
            <a:r>
              <a:rPr lang="en-US" sz="1400" b="1" dirty="0" err="1">
                <a:latin typeface="Courier" pitchFamily="2" charset="0"/>
              </a:rPr>
              <a:t>acc</a:t>
            </a:r>
            <a:r>
              <a:rPr lang="en-US" sz="1400" b="1" dirty="0">
                <a:latin typeface="Courier" pitchFamily="2" charset="0"/>
              </a:rPr>
              <a:t> &lt;- </a:t>
            </a:r>
            <a:r>
              <a:rPr lang="en-US" sz="1400" b="1" dirty="0" err="1">
                <a:latin typeface="Courier" pitchFamily="2" charset="0"/>
              </a:rPr>
              <a:t>curatedTCGAData</a:t>
            </a:r>
            <a:r>
              <a:rPr lang="en-US" sz="1400" b="1" dirty="0">
                <a:latin typeface="Courier" pitchFamily="2" charset="0"/>
              </a:rPr>
              <a:t>(</a:t>
            </a:r>
            <a:r>
              <a:rPr lang="en-US" sz="1400" b="1" dirty="0" err="1">
                <a:latin typeface="Courier" pitchFamily="2" charset="0"/>
              </a:rPr>
              <a:t>diseaseCode</a:t>
            </a:r>
            <a:r>
              <a:rPr lang="en-US" sz="1400" b="1" dirty="0">
                <a:latin typeface="Courier" pitchFamily="2" charset="0"/>
              </a:rPr>
              <a:t> = "ACC", assays="*", </a:t>
            </a:r>
            <a:r>
              <a:rPr lang="en-US" sz="1400" b="1" dirty="0" err="1">
                <a:latin typeface="Courier" pitchFamily="2" charset="0"/>
              </a:rPr>
              <a:t>dry.run</a:t>
            </a:r>
            <a:r>
              <a:rPr lang="en-US" sz="1400" b="1" dirty="0">
                <a:latin typeface="Courier" pitchFamily="2" charset="0"/>
              </a:rPr>
              <a:t> = FALSE)</a:t>
            </a:r>
          </a:p>
          <a:p>
            <a:r>
              <a:rPr lang="en-US" sz="1400" dirty="0">
                <a:latin typeface="Courier" pitchFamily="2" charset="0"/>
              </a:rPr>
              <a:t>&gt; </a:t>
            </a:r>
            <a:r>
              <a:rPr lang="en-US" sz="1400" b="1" dirty="0" err="1">
                <a:latin typeface="Courier" pitchFamily="2" charset="0"/>
              </a:rPr>
              <a:t>acc</a:t>
            </a:r>
            <a:endParaRPr lang="en-US" sz="1400" b="1" dirty="0">
              <a:latin typeface="Courier" pitchFamily="2" charset="0"/>
            </a:endParaRPr>
          </a:p>
          <a:p>
            <a:r>
              <a:rPr lang="en-US" sz="1400" dirty="0">
                <a:latin typeface="Courier" pitchFamily="2" charset="0"/>
              </a:rPr>
              <a:t>A </a:t>
            </a:r>
            <a:r>
              <a:rPr lang="en-US" sz="1400" dirty="0" err="1">
                <a:latin typeface="Courier" pitchFamily="2" charset="0"/>
              </a:rPr>
              <a:t>MultiAssayExperiment</a:t>
            </a:r>
            <a:r>
              <a:rPr lang="en-US" sz="1400" dirty="0">
                <a:latin typeface="Courier" pitchFamily="2" charset="0"/>
              </a:rPr>
              <a:t> object of 9 listed</a:t>
            </a:r>
          </a:p>
          <a:p>
            <a:r>
              <a:rPr lang="en-US" sz="1400" dirty="0">
                <a:latin typeface="Courier" pitchFamily="2" charset="0"/>
              </a:rPr>
              <a:t> experiments with user-defined names and respective classes. </a:t>
            </a:r>
          </a:p>
          <a:p>
            <a:r>
              <a:rPr lang="en-US" sz="1400" dirty="0">
                <a:latin typeface="Courier" pitchFamily="2" charset="0"/>
              </a:rPr>
              <a:t> Containing an </a:t>
            </a:r>
            <a:r>
              <a:rPr lang="en-US" sz="1400" dirty="0" err="1">
                <a:latin typeface="Courier" pitchFamily="2" charset="0"/>
              </a:rPr>
              <a:t>ExperimentList</a:t>
            </a:r>
            <a:r>
              <a:rPr lang="en-US" sz="1400" dirty="0">
                <a:latin typeface="Courier" pitchFamily="2" charset="0"/>
              </a:rPr>
              <a:t> class object of length 9: </a:t>
            </a:r>
          </a:p>
          <a:p>
            <a:r>
              <a:rPr lang="en-US" sz="1400" b="1" dirty="0">
                <a:latin typeface="Courier" pitchFamily="2" charset="0"/>
              </a:rPr>
              <a:t> [1] ACC_CNASNP-20160128: </a:t>
            </a:r>
            <a:r>
              <a:rPr lang="en-US" sz="1400" b="1" dirty="0" err="1">
                <a:latin typeface="Courier" pitchFamily="2" charset="0"/>
              </a:rPr>
              <a:t>RaggedExperiment</a:t>
            </a:r>
            <a:r>
              <a:rPr lang="en-US" sz="1400" b="1" dirty="0">
                <a:latin typeface="Courier" pitchFamily="2" charset="0"/>
              </a:rPr>
              <a:t> with 79861 rows and 180 columns </a:t>
            </a:r>
          </a:p>
          <a:p>
            <a:r>
              <a:rPr lang="en-US" sz="1400" b="1" dirty="0">
                <a:latin typeface="Courier" pitchFamily="2" charset="0"/>
              </a:rPr>
              <a:t> [2] ACC_CNVSNP-20160128: </a:t>
            </a:r>
            <a:r>
              <a:rPr lang="en-US" sz="1400" b="1" dirty="0" err="1">
                <a:latin typeface="Courier" pitchFamily="2" charset="0"/>
              </a:rPr>
              <a:t>RaggedExperiment</a:t>
            </a:r>
            <a:r>
              <a:rPr lang="en-US" sz="1400" b="1" dirty="0">
                <a:latin typeface="Courier" pitchFamily="2" charset="0"/>
              </a:rPr>
              <a:t> with 21052 rows and 180 columns </a:t>
            </a:r>
          </a:p>
          <a:p>
            <a:r>
              <a:rPr lang="en-US" sz="1400" dirty="0">
                <a:latin typeface="Courier" pitchFamily="2" charset="0"/>
              </a:rPr>
              <a:t> [3] ACC_GISTIC_AllByGene-20160128: </a:t>
            </a:r>
            <a:r>
              <a:rPr lang="en-US" sz="1400" dirty="0" err="1">
                <a:latin typeface="Courier" pitchFamily="2" charset="0"/>
              </a:rPr>
              <a:t>SummarizedExperiment</a:t>
            </a:r>
            <a:r>
              <a:rPr lang="en-US" sz="1400" dirty="0">
                <a:latin typeface="Courier" pitchFamily="2" charset="0"/>
              </a:rPr>
              <a:t> with 24776 rows and 90 col$</a:t>
            </a:r>
          </a:p>
          <a:p>
            <a:r>
              <a:rPr lang="en-US" sz="1400" dirty="0">
                <a:latin typeface="Courier" pitchFamily="2" charset="0"/>
              </a:rPr>
              <a:t> [4] ACC_GISTIC_ThresholdedByGene-20160128: </a:t>
            </a:r>
            <a:r>
              <a:rPr lang="en-US" sz="1400" dirty="0" err="1">
                <a:latin typeface="Courier" pitchFamily="2" charset="0"/>
              </a:rPr>
              <a:t>SummarizedExperiment</a:t>
            </a:r>
            <a:r>
              <a:rPr lang="en-US" sz="1400" dirty="0">
                <a:latin typeface="Courier" pitchFamily="2" charset="0"/>
              </a:rPr>
              <a:t> with 24776 rows an$</a:t>
            </a:r>
          </a:p>
          <a:p>
            <a:r>
              <a:rPr lang="en-US" sz="1400" dirty="0">
                <a:latin typeface="Courier" pitchFamily="2" charset="0"/>
              </a:rPr>
              <a:t> [5] ACC_Methylation-20160128: </a:t>
            </a:r>
            <a:r>
              <a:rPr lang="en-US" sz="1400" dirty="0" err="1">
                <a:latin typeface="Courier" pitchFamily="2" charset="0"/>
              </a:rPr>
              <a:t>SummarizedExperiment</a:t>
            </a:r>
            <a:r>
              <a:rPr lang="en-US" sz="1400" dirty="0">
                <a:latin typeface="Courier" pitchFamily="2" charset="0"/>
              </a:rPr>
              <a:t> with 485577 rows and 80 columns </a:t>
            </a:r>
          </a:p>
          <a:p>
            <a:r>
              <a:rPr lang="en-US" sz="1400" dirty="0">
                <a:latin typeface="Courier" pitchFamily="2" charset="0"/>
              </a:rPr>
              <a:t> [6] ACC_miRNASeqGene-20160128: </a:t>
            </a:r>
            <a:r>
              <a:rPr lang="en-US" sz="1400" dirty="0" err="1">
                <a:latin typeface="Courier" pitchFamily="2" charset="0"/>
              </a:rPr>
              <a:t>SummarizedExperiment</a:t>
            </a:r>
            <a:r>
              <a:rPr lang="en-US" sz="1400" dirty="0">
                <a:latin typeface="Courier" pitchFamily="2" charset="0"/>
              </a:rPr>
              <a:t> with 1046 rows and 80 columns </a:t>
            </a:r>
          </a:p>
          <a:p>
            <a:r>
              <a:rPr lang="en-US" sz="1400" b="1" dirty="0">
                <a:latin typeface="Courier" pitchFamily="2" charset="0"/>
              </a:rPr>
              <a:t> [7] ACC_Mutation-20160128: </a:t>
            </a:r>
            <a:r>
              <a:rPr lang="en-US" sz="1400" b="1" dirty="0" err="1">
                <a:latin typeface="Courier" pitchFamily="2" charset="0"/>
              </a:rPr>
              <a:t>RaggedExperiment</a:t>
            </a:r>
            <a:r>
              <a:rPr lang="en-US" sz="1400" b="1" dirty="0">
                <a:latin typeface="Courier" pitchFamily="2" charset="0"/>
              </a:rPr>
              <a:t> with 20166 rows and 90 columns </a:t>
            </a:r>
          </a:p>
          <a:p>
            <a:r>
              <a:rPr lang="en-US" sz="1400" dirty="0">
                <a:latin typeface="Courier" pitchFamily="2" charset="0"/>
              </a:rPr>
              <a:t> [8] ACC_RNASeq2GeneNorm-20160128: </a:t>
            </a:r>
            <a:r>
              <a:rPr lang="en-US" sz="1400" dirty="0" err="1">
                <a:latin typeface="Courier" pitchFamily="2" charset="0"/>
              </a:rPr>
              <a:t>SummarizedExperiment</a:t>
            </a:r>
            <a:r>
              <a:rPr lang="en-US" sz="1400" dirty="0">
                <a:latin typeface="Courier" pitchFamily="2" charset="0"/>
              </a:rPr>
              <a:t> with 20501 rows and 79 </a:t>
            </a:r>
            <a:r>
              <a:rPr lang="en-US" sz="1400" dirty="0" err="1">
                <a:latin typeface="Courier" pitchFamily="2" charset="0"/>
              </a:rPr>
              <a:t>colu</a:t>
            </a:r>
            <a:r>
              <a:rPr lang="en-US" sz="1400" dirty="0">
                <a:latin typeface="Courier" pitchFamily="2" charset="0"/>
              </a:rPr>
              <a:t>$ </a:t>
            </a:r>
          </a:p>
          <a:p>
            <a:r>
              <a:rPr lang="en-US" sz="1400" dirty="0">
                <a:latin typeface="Courier" pitchFamily="2" charset="0"/>
              </a:rPr>
              <a:t> [9] ACC_RPPAArray-20160128: </a:t>
            </a:r>
            <a:r>
              <a:rPr lang="en-US" sz="1400" dirty="0" err="1">
                <a:latin typeface="Courier" pitchFamily="2" charset="0"/>
              </a:rPr>
              <a:t>SummarizedExperiment</a:t>
            </a:r>
            <a:r>
              <a:rPr lang="en-US" sz="1400" dirty="0">
                <a:latin typeface="Courier" pitchFamily="2" charset="0"/>
              </a:rPr>
              <a:t> with 192 rows and 46 columns </a:t>
            </a:r>
          </a:p>
          <a:p>
            <a:r>
              <a:rPr lang="en-US" sz="1400" dirty="0">
                <a:latin typeface="Courier" pitchFamily="2" charset="0"/>
              </a:rPr>
              <a:t>Features: </a:t>
            </a:r>
          </a:p>
          <a:p>
            <a:r>
              <a:rPr lang="en-US" sz="1400" dirty="0">
                <a:latin typeface="Courier" pitchFamily="2" charset="0"/>
              </a:rPr>
              <a:t> experiments() - obtain the </a:t>
            </a:r>
            <a:r>
              <a:rPr lang="en-US" sz="1400" dirty="0" err="1">
                <a:latin typeface="Courier" pitchFamily="2" charset="0"/>
              </a:rPr>
              <a:t>ExperimentList</a:t>
            </a:r>
            <a:r>
              <a:rPr lang="en-US" sz="1400" dirty="0">
                <a:latin typeface="Courier" pitchFamily="2" charset="0"/>
              </a:rPr>
              <a:t> instance </a:t>
            </a:r>
          </a:p>
          <a:p>
            <a:r>
              <a:rPr lang="en-US" sz="1400" dirty="0">
                <a:latin typeface="Courier" pitchFamily="2" charset="0"/>
              </a:rPr>
              <a:t> </a:t>
            </a:r>
            <a:r>
              <a:rPr lang="en-US" sz="1400" dirty="0" err="1">
                <a:latin typeface="Courier" pitchFamily="2" charset="0"/>
              </a:rPr>
              <a:t>colData</a:t>
            </a:r>
            <a:r>
              <a:rPr lang="en-US" sz="1400" dirty="0">
                <a:latin typeface="Courier" pitchFamily="2" charset="0"/>
              </a:rPr>
              <a:t>() - the primary/phenotype </a:t>
            </a:r>
            <a:r>
              <a:rPr lang="en-US" sz="1400" dirty="0" err="1">
                <a:latin typeface="Courier" pitchFamily="2" charset="0"/>
              </a:rPr>
              <a:t>DataFrame</a:t>
            </a:r>
            <a:r>
              <a:rPr lang="en-US" sz="1400" dirty="0">
                <a:latin typeface="Courier" pitchFamily="2" charset="0"/>
              </a:rPr>
              <a:t> </a:t>
            </a:r>
          </a:p>
          <a:p>
            <a:r>
              <a:rPr lang="en-US" sz="1400" dirty="0">
                <a:latin typeface="Courier" pitchFamily="2" charset="0"/>
              </a:rPr>
              <a:t> </a:t>
            </a:r>
            <a:r>
              <a:rPr lang="en-US" sz="1400" dirty="0" err="1">
                <a:latin typeface="Courier" pitchFamily="2" charset="0"/>
              </a:rPr>
              <a:t>sampleMap</a:t>
            </a:r>
            <a:r>
              <a:rPr lang="en-US" sz="1400" dirty="0">
                <a:latin typeface="Courier" pitchFamily="2" charset="0"/>
              </a:rPr>
              <a:t>() - the sample availability </a:t>
            </a:r>
            <a:r>
              <a:rPr lang="en-US" sz="1400" dirty="0" err="1">
                <a:latin typeface="Courier" pitchFamily="2" charset="0"/>
              </a:rPr>
              <a:t>DataFrame</a:t>
            </a:r>
            <a:r>
              <a:rPr lang="en-US" sz="1400" dirty="0">
                <a:latin typeface="Courier" pitchFamily="2" charset="0"/>
              </a:rPr>
              <a:t> </a:t>
            </a:r>
          </a:p>
          <a:p>
            <a:r>
              <a:rPr lang="en-US" sz="1400" dirty="0">
                <a:latin typeface="Courier" pitchFamily="2" charset="0"/>
              </a:rPr>
              <a:t> `$`, `[`, `[[` - extract </a:t>
            </a:r>
            <a:r>
              <a:rPr lang="en-US" sz="1400" dirty="0" err="1">
                <a:latin typeface="Courier" pitchFamily="2" charset="0"/>
              </a:rPr>
              <a:t>colData</a:t>
            </a:r>
            <a:r>
              <a:rPr lang="en-US" sz="1400" dirty="0">
                <a:latin typeface="Courier" pitchFamily="2" charset="0"/>
              </a:rPr>
              <a:t> columns, subset, or experiment </a:t>
            </a:r>
          </a:p>
          <a:p>
            <a:r>
              <a:rPr lang="en-US" sz="1400" dirty="0">
                <a:latin typeface="Courier" pitchFamily="2" charset="0"/>
              </a:rPr>
              <a:t> *Format() - convert into a long or wide </a:t>
            </a:r>
            <a:r>
              <a:rPr lang="en-US" sz="1400" dirty="0" err="1">
                <a:latin typeface="Courier" pitchFamily="2" charset="0"/>
              </a:rPr>
              <a:t>DataFrame</a:t>
            </a:r>
            <a:r>
              <a:rPr lang="en-US" sz="1400" dirty="0">
                <a:latin typeface="Courier" pitchFamily="2" charset="0"/>
              </a:rPr>
              <a:t> </a:t>
            </a:r>
          </a:p>
          <a:p>
            <a:r>
              <a:rPr lang="en-US" sz="1400" dirty="0">
                <a:latin typeface="Courier" pitchFamily="2" charset="0"/>
              </a:rPr>
              <a:t> assays() - convert </a:t>
            </a:r>
            <a:r>
              <a:rPr lang="en-US" sz="1400" dirty="0" err="1">
                <a:latin typeface="Courier" pitchFamily="2" charset="0"/>
              </a:rPr>
              <a:t>ExperimentList</a:t>
            </a:r>
            <a:r>
              <a:rPr lang="en-US" sz="1400" dirty="0">
                <a:latin typeface="Courier" pitchFamily="2" charset="0"/>
              </a:rPr>
              <a:t> to a </a:t>
            </a:r>
            <a:r>
              <a:rPr lang="en-US" sz="1400" dirty="0" err="1">
                <a:latin typeface="Courier" pitchFamily="2" charset="0"/>
              </a:rPr>
              <a:t>SimpleList</a:t>
            </a:r>
            <a:r>
              <a:rPr lang="en-US" sz="1400" dirty="0">
                <a:latin typeface="Courier" pitchFamily="2" charset="0"/>
              </a:rPr>
              <a:t> of matrices</a:t>
            </a:r>
          </a:p>
          <a:p>
            <a:r>
              <a:rPr lang="en-US" sz="1400" dirty="0">
                <a:latin typeface="Courier" pitchFamily="2" charset="0"/>
              </a:rPr>
              <a:t>&gt; </a:t>
            </a:r>
            <a:r>
              <a:rPr lang="en-US" sz="1400" dirty="0" err="1">
                <a:latin typeface="Courier" pitchFamily="2" charset="0"/>
              </a:rPr>
              <a:t>browseVignettes</a:t>
            </a:r>
            <a:r>
              <a:rPr lang="en-US" sz="1400" dirty="0">
                <a:latin typeface="Courier" pitchFamily="2" charset="0"/>
              </a:rPr>
              <a:t>(package=“</a:t>
            </a:r>
            <a:r>
              <a:rPr lang="en-US" sz="1400" dirty="0" err="1">
                <a:latin typeface="Courier" pitchFamily="2" charset="0"/>
              </a:rPr>
              <a:t>TCGAutils</a:t>
            </a:r>
            <a:r>
              <a:rPr lang="en-US" sz="1400" dirty="0">
                <a:latin typeface="Courier" pitchFamily="2" charset="0"/>
              </a:rPr>
              <a:t>”)</a:t>
            </a:r>
          </a:p>
          <a:p>
            <a:endParaRPr lang="en-US" sz="1500" dirty="0">
              <a:latin typeface="Courier" pitchFamily="2" charset="0"/>
              <a:cs typeface="Courier"/>
            </a:endParaRPr>
          </a:p>
        </p:txBody>
      </p:sp>
      <p:sp>
        <p:nvSpPr>
          <p:cNvPr id="6" name="TextBox 5">
            <a:extLst>
              <a:ext uri="{FF2B5EF4-FFF2-40B4-BE49-F238E27FC236}">
                <a16:creationId xmlns:a16="http://schemas.microsoft.com/office/drawing/2014/main" id="{D3E10681-C638-224D-A690-2B2EA571284C}"/>
              </a:ext>
            </a:extLst>
          </p:cNvPr>
          <p:cNvSpPr txBox="1"/>
          <p:nvPr/>
        </p:nvSpPr>
        <p:spPr>
          <a:xfrm>
            <a:off x="54592" y="6237027"/>
            <a:ext cx="8161360" cy="523220"/>
          </a:xfrm>
          <a:prstGeom prst="rect">
            <a:avLst/>
          </a:prstGeom>
          <a:noFill/>
        </p:spPr>
        <p:txBody>
          <a:bodyPr wrap="square" rtlCol="0">
            <a:spAutoFit/>
          </a:bodyPr>
          <a:lstStyle/>
          <a:p>
            <a:r>
              <a:rPr lang="en-US" sz="1400" dirty="0"/>
              <a:t>Ramos M </a:t>
            </a:r>
            <a:r>
              <a:rPr lang="en-US" sz="1400" i="1" dirty="0"/>
              <a:t>et al.</a:t>
            </a:r>
            <a:r>
              <a:rPr lang="en-US" sz="1400" dirty="0"/>
              <a:t> Multi-</a:t>
            </a:r>
            <a:r>
              <a:rPr lang="en-US" sz="1400" dirty="0" err="1"/>
              <a:t>omic</a:t>
            </a:r>
            <a:r>
              <a:rPr lang="en-US" sz="1400" dirty="0"/>
              <a:t> integration of public oncology databases in Bioconductor. </a:t>
            </a:r>
            <a:r>
              <a:rPr lang="en-US" sz="1400" i="1" dirty="0"/>
              <a:t>Submitted.</a:t>
            </a:r>
            <a:endParaRPr lang="en-US" sz="1400" dirty="0"/>
          </a:p>
          <a:p>
            <a:endParaRPr lang="en-US" sz="1400" dirty="0"/>
          </a:p>
        </p:txBody>
      </p:sp>
    </p:spTree>
    <p:extLst>
      <p:ext uri="{BB962C8B-B14F-4D97-AF65-F5344CB8AC3E}">
        <p14:creationId xmlns:p14="http://schemas.microsoft.com/office/powerpoint/2010/main" val="8901776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1E2F7-C40A-294A-8AAC-4C7D3892BC51}"/>
              </a:ext>
            </a:extLst>
          </p:cNvPr>
          <p:cNvSpPr>
            <a:spLocks noGrp="1"/>
          </p:cNvSpPr>
          <p:nvPr>
            <p:ph type="title"/>
          </p:nvPr>
        </p:nvSpPr>
        <p:spPr/>
        <p:txBody>
          <a:bodyPr>
            <a:normAutofit fontScale="90000"/>
          </a:bodyPr>
          <a:lstStyle/>
          <a:p>
            <a:r>
              <a:rPr lang="en-US" dirty="0"/>
              <a:t>Ongoing work: analyst-friendly data</a:t>
            </a:r>
          </a:p>
        </p:txBody>
      </p:sp>
      <p:sp>
        <p:nvSpPr>
          <p:cNvPr id="4" name="Slide Number Placeholder 3">
            <a:extLst>
              <a:ext uri="{FF2B5EF4-FFF2-40B4-BE49-F238E27FC236}">
                <a16:creationId xmlns:a16="http://schemas.microsoft.com/office/drawing/2014/main" id="{541370FE-760B-8A49-86AB-414E6EC3A031}"/>
              </a:ext>
            </a:extLst>
          </p:cNvPr>
          <p:cNvSpPr>
            <a:spLocks noGrp="1"/>
          </p:cNvSpPr>
          <p:nvPr>
            <p:ph type="sldNum" sz="quarter" idx="12"/>
          </p:nvPr>
        </p:nvSpPr>
        <p:spPr/>
        <p:txBody>
          <a:bodyPr/>
          <a:lstStyle/>
          <a:p>
            <a:fld id="{C71C242F-20BE-4F6C-ABA6-9DCC8641EF60}" type="slidenum">
              <a:rPr lang="en-US" smtClean="0"/>
              <a:pPr/>
              <a:t>31</a:t>
            </a:fld>
            <a:endParaRPr lang="en-US"/>
          </a:p>
        </p:txBody>
      </p:sp>
      <p:sp>
        <p:nvSpPr>
          <p:cNvPr id="5" name="Content Placeholder 2">
            <a:extLst>
              <a:ext uri="{FF2B5EF4-FFF2-40B4-BE49-F238E27FC236}">
                <a16:creationId xmlns:a16="http://schemas.microsoft.com/office/drawing/2014/main" id="{C972D4D9-ED46-0347-B721-EF390221A685}"/>
              </a:ext>
            </a:extLst>
          </p:cNvPr>
          <p:cNvSpPr>
            <a:spLocks noGrp="1"/>
          </p:cNvSpPr>
          <p:nvPr>
            <p:ph idx="1"/>
          </p:nvPr>
        </p:nvSpPr>
        <p:spPr>
          <a:xfrm>
            <a:off x="457200" y="1600199"/>
            <a:ext cx="8585200" cy="5121275"/>
          </a:xfrm>
        </p:spPr>
        <p:txBody>
          <a:bodyPr>
            <a:normAutofit fontScale="70000" lnSpcReduction="20000"/>
          </a:bodyPr>
          <a:lstStyle/>
          <a:p>
            <a:r>
              <a:rPr lang="en-US" dirty="0" err="1">
                <a:latin typeface="Courier" pitchFamily="2" charset="0"/>
              </a:rPr>
              <a:t>curatedOvarianData</a:t>
            </a:r>
            <a:endParaRPr lang="en-US" dirty="0">
              <a:latin typeface="Courier" pitchFamily="2" charset="0"/>
            </a:endParaRPr>
          </a:p>
          <a:p>
            <a:pPr lvl="1"/>
            <a:r>
              <a:rPr lang="en-US" dirty="0"/>
              <a:t>30 datasets, most annotated for OS, surgical debulking, histology</a:t>
            </a:r>
          </a:p>
          <a:p>
            <a:r>
              <a:rPr lang="en-US" dirty="0" err="1">
                <a:latin typeface="Courier" pitchFamily="2" charset="0"/>
              </a:rPr>
              <a:t>curatedCRCData</a:t>
            </a:r>
            <a:endParaRPr lang="en-US" dirty="0">
              <a:latin typeface="Courier" pitchFamily="2" charset="0"/>
            </a:endParaRPr>
          </a:p>
          <a:p>
            <a:pPr lvl="1"/>
            <a:r>
              <a:rPr lang="en-US" dirty="0"/>
              <a:t>34 datasets, many annotated for MSS, gender, stage, age, N, M</a:t>
            </a:r>
          </a:p>
          <a:p>
            <a:r>
              <a:rPr lang="en-US" dirty="0" err="1">
                <a:latin typeface="Courier" pitchFamily="2" charset="0"/>
              </a:rPr>
              <a:t>curatedBladderData</a:t>
            </a:r>
            <a:endParaRPr lang="en-US" dirty="0">
              <a:latin typeface="Courier" pitchFamily="2" charset="0"/>
            </a:endParaRPr>
          </a:p>
          <a:p>
            <a:pPr lvl="1"/>
            <a:r>
              <a:rPr lang="en-US" dirty="0"/>
              <a:t>12 datasets, many annotated for stage, grade, OS</a:t>
            </a:r>
          </a:p>
          <a:p>
            <a:r>
              <a:rPr lang="en-US" dirty="0" err="1">
                <a:latin typeface="Courier" pitchFamily="2" charset="0"/>
              </a:rPr>
              <a:t>curatedTCGAData</a:t>
            </a:r>
            <a:r>
              <a:rPr lang="en-US" dirty="0">
                <a:latin typeface="Courier" pitchFamily="2" charset="0"/>
              </a:rPr>
              <a:t> + </a:t>
            </a:r>
            <a:r>
              <a:rPr lang="en-US" dirty="0" err="1">
                <a:latin typeface="Courier" pitchFamily="2" charset="0"/>
              </a:rPr>
              <a:t>TCGAutils</a:t>
            </a:r>
            <a:endParaRPr lang="en-US" dirty="0">
              <a:latin typeface="Courier" pitchFamily="2" charset="0"/>
            </a:endParaRPr>
          </a:p>
          <a:p>
            <a:pPr lvl="1"/>
            <a:r>
              <a:rPr lang="en-US" dirty="0"/>
              <a:t>The Cancer Genome Atlas as </a:t>
            </a:r>
            <a:r>
              <a:rPr lang="en-US" dirty="0" err="1"/>
              <a:t>MultiAssayExperiment</a:t>
            </a:r>
            <a:endParaRPr lang="en-US" dirty="0"/>
          </a:p>
          <a:p>
            <a:r>
              <a:rPr lang="en-US" dirty="0" err="1">
                <a:latin typeface="Courier" pitchFamily="2" charset="0"/>
              </a:rPr>
              <a:t>cBioPortalData</a:t>
            </a:r>
            <a:r>
              <a:rPr lang="en-US" dirty="0"/>
              <a:t> (still </a:t>
            </a:r>
            <a:r>
              <a:rPr lang="en-US" dirty="0" err="1"/>
              <a:t>GitHub.com</a:t>
            </a:r>
            <a:r>
              <a:rPr lang="en-US" dirty="0"/>
              <a:t>/</a:t>
            </a:r>
            <a:r>
              <a:rPr lang="en-US" dirty="0" err="1"/>
              <a:t>waldronlab</a:t>
            </a:r>
            <a:r>
              <a:rPr lang="en-US" dirty="0"/>
              <a:t>)</a:t>
            </a:r>
          </a:p>
          <a:p>
            <a:pPr lvl="1"/>
            <a:r>
              <a:rPr lang="en-US" dirty="0"/>
              <a:t>150+ </a:t>
            </a:r>
            <a:r>
              <a:rPr lang="en-US" dirty="0" err="1"/>
              <a:t>multi’omics</a:t>
            </a:r>
            <a:r>
              <a:rPr lang="en-US" dirty="0"/>
              <a:t> cancer datasets as </a:t>
            </a:r>
            <a:r>
              <a:rPr lang="en-US" i="1" dirty="0" err="1"/>
              <a:t>MultiAssayExperiment</a:t>
            </a:r>
            <a:endParaRPr lang="en-US" i="1" dirty="0"/>
          </a:p>
          <a:p>
            <a:r>
              <a:rPr lang="en-US" dirty="0">
                <a:latin typeface="Courier" pitchFamily="2" charset="0"/>
              </a:rPr>
              <a:t>HMP16SData</a:t>
            </a:r>
          </a:p>
          <a:p>
            <a:pPr lvl="1"/>
            <a:r>
              <a:rPr lang="en-US" dirty="0"/>
              <a:t>Simple access to The Human Microbiome Project</a:t>
            </a:r>
          </a:p>
          <a:p>
            <a:r>
              <a:rPr lang="en-US" dirty="0">
                <a:latin typeface="Courier" pitchFamily="2" charset="0"/>
              </a:rPr>
              <a:t>curatedMetagenomicData</a:t>
            </a:r>
          </a:p>
          <a:p>
            <a:pPr lvl="1"/>
            <a:r>
              <a:rPr lang="en-US" dirty="0"/>
              <a:t>57 datasets of microbiome abundance and metabolic function</a:t>
            </a:r>
          </a:p>
          <a:p>
            <a:pPr lvl="1"/>
            <a:r>
              <a:rPr lang="en-US" dirty="0"/>
              <a:t>most annotated for age, BMI, sex, disease</a:t>
            </a:r>
          </a:p>
          <a:p>
            <a:pPr lvl="1"/>
            <a:r>
              <a:rPr lang="en-US" dirty="0"/>
              <a:t>Includes the Human Microbiome Project</a:t>
            </a:r>
          </a:p>
        </p:txBody>
      </p:sp>
      <p:sp>
        <p:nvSpPr>
          <p:cNvPr id="3" name="TextBox 2">
            <a:extLst>
              <a:ext uri="{FF2B5EF4-FFF2-40B4-BE49-F238E27FC236}">
                <a16:creationId xmlns:a16="http://schemas.microsoft.com/office/drawing/2014/main" id="{9F536B2C-3445-134C-93A2-E3ABF5240F99}"/>
              </a:ext>
            </a:extLst>
          </p:cNvPr>
          <p:cNvSpPr txBox="1"/>
          <p:nvPr/>
        </p:nvSpPr>
        <p:spPr>
          <a:xfrm>
            <a:off x="5445456" y="6538912"/>
            <a:ext cx="2771913" cy="307777"/>
          </a:xfrm>
          <a:prstGeom prst="rect">
            <a:avLst/>
          </a:prstGeom>
          <a:noFill/>
        </p:spPr>
        <p:txBody>
          <a:bodyPr wrap="none" rtlCol="0">
            <a:spAutoFit/>
          </a:bodyPr>
          <a:lstStyle/>
          <a:p>
            <a:r>
              <a:rPr lang="en-US" sz="1400" dirty="0"/>
              <a:t>https://</a:t>
            </a:r>
            <a:r>
              <a:rPr lang="en-US" sz="1400" dirty="0" err="1"/>
              <a:t>waldronlab.io</a:t>
            </a:r>
            <a:r>
              <a:rPr lang="en-US" sz="1400" dirty="0"/>
              <a:t>/publications</a:t>
            </a:r>
          </a:p>
        </p:txBody>
      </p:sp>
    </p:spTree>
    <p:extLst>
      <p:ext uri="{BB962C8B-B14F-4D97-AF65-F5344CB8AC3E}">
        <p14:creationId xmlns:p14="http://schemas.microsoft.com/office/powerpoint/2010/main" val="375614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4" end="1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curatedMetagenomicData</a:t>
            </a:r>
            <a:r>
              <a:rPr lang="en-US" dirty="0"/>
              <a:t> pipeline</a:t>
            </a:r>
          </a:p>
        </p:txBody>
      </p:sp>
      <p:sp>
        <p:nvSpPr>
          <p:cNvPr id="14" name="Rounded Rectangle 13"/>
          <p:cNvSpPr/>
          <p:nvPr/>
        </p:nvSpPr>
        <p:spPr>
          <a:xfrm>
            <a:off x="299589" y="4281528"/>
            <a:ext cx="4265897" cy="1762370"/>
          </a:xfrm>
          <a:prstGeom prst="roundRect">
            <a:avLst/>
          </a:prstGeom>
          <a:noFill/>
          <a:ln w="22225">
            <a:solidFill>
              <a:schemeClr val="bg1">
                <a:lumMod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chemeClr val="tx1"/>
              </a:solidFill>
            </a:endParaRPr>
          </a:p>
        </p:txBody>
      </p:sp>
      <p:grpSp>
        <p:nvGrpSpPr>
          <p:cNvPr id="4" name="Group 3"/>
          <p:cNvGrpSpPr/>
          <p:nvPr/>
        </p:nvGrpSpPr>
        <p:grpSpPr>
          <a:xfrm>
            <a:off x="457200" y="2579076"/>
            <a:ext cx="2368712" cy="1570893"/>
            <a:chOff x="457200" y="2579076"/>
            <a:chExt cx="2368712" cy="1570893"/>
          </a:xfrm>
        </p:grpSpPr>
        <p:sp>
          <p:nvSpPr>
            <p:cNvPr id="7" name="Rounded Rectangle 6"/>
            <p:cNvSpPr/>
            <p:nvPr/>
          </p:nvSpPr>
          <p:spPr>
            <a:xfrm>
              <a:off x="834943" y="2721055"/>
              <a:ext cx="1665979" cy="375139"/>
            </a:xfrm>
            <a:prstGeom prst="roundRect">
              <a:avLst/>
            </a:prstGeom>
            <a:no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a:solidFill>
                    <a:schemeClr val="tx1"/>
                  </a:solidFill>
                </a:rPr>
                <a:t>Download (~25TB)</a:t>
              </a:r>
              <a:endParaRPr lang="en-US" sz="1000" dirty="0">
                <a:solidFill>
                  <a:schemeClr val="tx1"/>
                </a:solidFill>
              </a:endParaRPr>
            </a:p>
          </p:txBody>
        </p:sp>
        <p:sp>
          <p:nvSpPr>
            <p:cNvPr id="8" name="Rounded Rectangle 7"/>
            <p:cNvSpPr/>
            <p:nvPr/>
          </p:nvSpPr>
          <p:spPr>
            <a:xfrm>
              <a:off x="834943" y="3255107"/>
              <a:ext cx="1665979" cy="375139"/>
            </a:xfrm>
            <a:prstGeom prst="roundRect">
              <a:avLst/>
            </a:prstGeom>
            <a:no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a:solidFill>
                    <a:schemeClr val="tx1"/>
                  </a:solidFill>
                </a:rPr>
                <a:t>Uniform processing</a:t>
              </a:r>
              <a:endParaRPr lang="en-US" sz="1000" dirty="0">
                <a:solidFill>
                  <a:schemeClr val="tx1"/>
                </a:solidFill>
              </a:endParaRPr>
            </a:p>
          </p:txBody>
        </p:sp>
        <p:grpSp>
          <p:nvGrpSpPr>
            <p:cNvPr id="12" name="Group 11"/>
            <p:cNvGrpSpPr/>
            <p:nvPr/>
          </p:nvGrpSpPr>
          <p:grpSpPr>
            <a:xfrm>
              <a:off x="457200" y="3774830"/>
              <a:ext cx="2368712" cy="375139"/>
              <a:chOff x="769816" y="3774830"/>
              <a:chExt cx="2368712" cy="375139"/>
            </a:xfrm>
          </p:grpSpPr>
          <p:sp>
            <p:nvSpPr>
              <p:cNvPr id="9" name="Rounded Rectangle 8"/>
              <p:cNvSpPr/>
              <p:nvPr/>
            </p:nvSpPr>
            <p:spPr>
              <a:xfrm>
                <a:off x="769816" y="3774830"/>
                <a:ext cx="1131928" cy="375139"/>
              </a:xfrm>
              <a:prstGeom prst="roundRect">
                <a:avLst/>
              </a:prstGeom>
              <a:no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a:solidFill>
                      <a:schemeClr val="tx1"/>
                    </a:solidFill>
                  </a:rPr>
                  <a:t>MetaPhlAn2</a:t>
                </a:r>
                <a:endParaRPr lang="en-US" sz="1000" dirty="0">
                  <a:solidFill>
                    <a:schemeClr val="tx1"/>
                  </a:solidFill>
                </a:endParaRPr>
              </a:p>
            </p:txBody>
          </p:sp>
          <p:sp>
            <p:nvSpPr>
              <p:cNvPr id="10" name="Rounded Rectangle 9"/>
              <p:cNvSpPr/>
              <p:nvPr/>
            </p:nvSpPr>
            <p:spPr>
              <a:xfrm>
                <a:off x="2006600" y="3774830"/>
                <a:ext cx="1131928" cy="375139"/>
              </a:xfrm>
              <a:prstGeom prst="roundRect">
                <a:avLst/>
              </a:prstGeom>
              <a:no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a:solidFill>
                      <a:schemeClr val="tx1"/>
                    </a:solidFill>
                  </a:rPr>
                  <a:t>HUMAnN2</a:t>
                </a:r>
                <a:endParaRPr lang="en-US" sz="1000" dirty="0">
                  <a:solidFill>
                    <a:schemeClr val="tx1"/>
                  </a:solidFill>
                </a:endParaRPr>
              </a:p>
            </p:txBody>
          </p:sp>
        </p:grpSp>
        <p:cxnSp>
          <p:nvCxnSpPr>
            <p:cNvPr id="25" name="Straight Arrow Connector 24"/>
            <p:cNvCxnSpPr>
              <a:endCxn id="7" idx="0"/>
            </p:cNvCxnSpPr>
            <p:nvPr/>
          </p:nvCxnSpPr>
          <p:spPr>
            <a:xfrm flipH="1">
              <a:off x="1667933" y="2579076"/>
              <a:ext cx="3257" cy="141979"/>
            </a:xfrm>
            <a:prstGeom prst="straightConnector1">
              <a:avLst/>
            </a:prstGeom>
            <a:ln w="1905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1658163" y="3096194"/>
              <a:ext cx="3257" cy="141979"/>
            </a:xfrm>
            <a:prstGeom prst="straightConnector1">
              <a:avLst/>
            </a:prstGeom>
            <a:ln w="1905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a:off x="1025768" y="3630246"/>
              <a:ext cx="3257" cy="141979"/>
            </a:xfrm>
            <a:prstGeom prst="straightConnector1">
              <a:avLst/>
            </a:prstGeom>
            <a:ln w="1905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a:off x="2269718" y="3632851"/>
              <a:ext cx="3257" cy="141979"/>
            </a:xfrm>
            <a:prstGeom prst="straightConnector1">
              <a:avLst/>
            </a:prstGeom>
            <a:ln w="1905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grpSp>
      <p:grpSp>
        <p:nvGrpSpPr>
          <p:cNvPr id="5" name="Group 4"/>
          <p:cNvGrpSpPr/>
          <p:nvPr/>
        </p:nvGrpSpPr>
        <p:grpSpPr>
          <a:xfrm>
            <a:off x="457200" y="4139548"/>
            <a:ext cx="2427978" cy="1800144"/>
            <a:chOff x="457200" y="4139548"/>
            <a:chExt cx="2427978" cy="1800144"/>
          </a:xfrm>
        </p:grpSpPr>
        <p:sp>
          <p:nvSpPr>
            <p:cNvPr id="16" name="Rectangle 15"/>
            <p:cNvSpPr/>
            <p:nvPr/>
          </p:nvSpPr>
          <p:spPr>
            <a:xfrm>
              <a:off x="457200" y="4402666"/>
              <a:ext cx="1131928" cy="442872"/>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species abundance</a:t>
              </a:r>
            </a:p>
          </p:txBody>
        </p:sp>
        <p:sp>
          <p:nvSpPr>
            <p:cNvPr id="18" name="Rectangle 17"/>
            <p:cNvSpPr/>
            <p:nvPr/>
          </p:nvSpPr>
          <p:spPr>
            <a:xfrm>
              <a:off x="462410" y="4949743"/>
              <a:ext cx="1126718" cy="442872"/>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marker</a:t>
              </a:r>
            </a:p>
            <a:p>
              <a:pPr algn="ctr"/>
              <a:r>
                <a:rPr lang="en-US" sz="1000" dirty="0">
                  <a:solidFill>
                    <a:schemeClr val="tx1"/>
                  </a:solidFill>
                </a:rPr>
                <a:t>presence</a:t>
              </a:r>
            </a:p>
          </p:txBody>
        </p:sp>
        <p:sp>
          <p:nvSpPr>
            <p:cNvPr id="19" name="Rectangle 18"/>
            <p:cNvSpPr/>
            <p:nvPr/>
          </p:nvSpPr>
          <p:spPr>
            <a:xfrm>
              <a:off x="1693983" y="5496820"/>
              <a:ext cx="1178169" cy="442872"/>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gene family abundance</a:t>
              </a:r>
            </a:p>
          </p:txBody>
        </p:sp>
        <p:sp>
          <p:nvSpPr>
            <p:cNvPr id="20" name="Rectangle 19"/>
            <p:cNvSpPr/>
            <p:nvPr/>
          </p:nvSpPr>
          <p:spPr>
            <a:xfrm>
              <a:off x="457200" y="5496820"/>
              <a:ext cx="1126718" cy="442872"/>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marker abundance</a:t>
              </a:r>
            </a:p>
          </p:txBody>
        </p:sp>
        <p:sp>
          <p:nvSpPr>
            <p:cNvPr id="21" name="Rectangle 20"/>
            <p:cNvSpPr/>
            <p:nvPr/>
          </p:nvSpPr>
          <p:spPr>
            <a:xfrm>
              <a:off x="1693983" y="4402666"/>
              <a:ext cx="1191195" cy="442872"/>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metabolic pathway abundance</a:t>
              </a:r>
            </a:p>
          </p:txBody>
        </p:sp>
        <p:sp>
          <p:nvSpPr>
            <p:cNvPr id="23" name="Rectangle 22"/>
            <p:cNvSpPr/>
            <p:nvPr/>
          </p:nvSpPr>
          <p:spPr>
            <a:xfrm>
              <a:off x="1680958" y="4952347"/>
              <a:ext cx="1191195" cy="442872"/>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metabolic pathway presence</a:t>
              </a:r>
            </a:p>
          </p:txBody>
        </p:sp>
        <p:cxnSp>
          <p:nvCxnSpPr>
            <p:cNvPr id="29" name="Straight Arrow Connector 28"/>
            <p:cNvCxnSpPr>
              <a:endCxn id="16" idx="0"/>
            </p:cNvCxnSpPr>
            <p:nvPr/>
          </p:nvCxnSpPr>
          <p:spPr>
            <a:xfrm flipH="1">
              <a:off x="1023164" y="4139548"/>
              <a:ext cx="9119" cy="263118"/>
            </a:xfrm>
            <a:prstGeom prst="straightConnector1">
              <a:avLst/>
            </a:prstGeom>
            <a:ln w="1905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2257342" y="4160389"/>
              <a:ext cx="9119" cy="263118"/>
            </a:xfrm>
            <a:prstGeom prst="straightConnector1">
              <a:avLst/>
            </a:prstGeom>
            <a:ln w="1905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3112478" y="3634152"/>
            <a:ext cx="1126718" cy="1758463"/>
            <a:chOff x="3112478" y="3634152"/>
            <a:chExt cx="1126718" cy="1758463"/>
          </a:xfrm>
        </p:grpSpPr>
        <p:sp>
          <p:nvSpPr>
            <p:cNvPr id="17" name="Rectangle 16"/>
            <p:cNvSpPr/>
            <p:nvPr/>
          </p:nvSpPr>
          <p:spPr>
            <a:xfrm>
              <a:off x="3112478" y="4949743"/>
              <a:ext cx="1126718" cy="442872"/>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standardized metadata</a:t>
              </a:r>
            </a:p>
          </p:txBody>
        </p:sp>
        <p:cxnSp>
          <p:nvCxnSpPr>
            <p:cNvPr id="32" name="Straight Arrow Connector 31"/>
            <p:cNvCxnSpPr>
              <a:stCxn id="11" idx="2"/>
              <a:endCxn id="17" idx="0"/>
            </p:cNvCxnSpPr>
            <p:nvPr/>
          </p:nvCxnSpPr>
          <p:spPr>
            <a:xfrm>
              <a:off x="3663461" y="3634152"/>
              <a:ext cx="12376" cy="1315591"/>
            </a:xfrm>
            <a:prstGeom prst="straightConnector1">
              <a:avLst/>
            </a:prstGeom>
            <a:ln w="1905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2911230" y="2476662"/>
            <a:ext cx="1504462" cy="1157490"/>
            <a:chOff x="2911230" y="2476662"/>
            <a:chExt cx="1504462" cy="1157490"/>
          </a:xfrm>
        </p:grpSpPr>
        <p:sp>
          <p:nvSpPr>
            <p:cNvPr id="11" name="Rounded Rectangle 10"/>
            <p:cNvSpPr/>
            <p:nvPr/>
          </p:nvSpPr>
          <p:spPr>
            <a:xfrm>
              <a:off x="2911230" y="3259013"/>
              <a:ext cx="1504462" cy="375139"/>
            </a:xfrm>
            <a:prstGeom prst="roundRect">
              <a:avLst/>
            </a:prstGeom>
            <a:no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Manual </a:t>
              </a:r>
              <a:r>
                <a:rPr lang="en-US" sz="1400" dirty="0" err="1">
                  <a:solidFill>
                    <a:schemeClr val="tx1"/>
                  </a:solidFill>
                </a:rPr>
                <a:t>curation</a:t>
              </a:r>
              <a:endParaRPr lang="en-US" sz="1000" dirty="0">
                <a:solidFill>
                  <a:schemeClr val="tx1"/>
                </a:solidFill>
              </a:endParaRPr>
            </a:p>
          </p:txBody>
        </p:sp>
        <p:cxnSp>
          <p:nvCxnSpPr>
            <p:cNvPr id="35" name="Straight Arrow Connector 34"/>
            <p:cNvCxnSpPr>
              <a:cxnSpLocks/>
              <a:stCxn id="49" idx="4"/>
              <a:endCxn id="11" idx="0"/>
            </p:cNvCxnSpPr>
            <p:nvPr/>
          </p:nvCxnSpPr>
          <p:spPr>
            <a:xfrm flipH="1">
              <a:off x="3663461" y="2476662"/>
              <a:ext cx="163950" cy="782351"/>
            </a:xfrm>
            <a:prstGeom prst="straightConnector1">
              <a:avLst/>
            </a:prstGeom>
            <a:ln w="1905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grpSp>
      <p:sp>
        <p:nvSpPr>
          <p:cNvPr id="48" name="Oval 47"/>
          <p:cNvSpPr/>
          <p:nvPr/>
        </p:nvSpPr>
        <p:spPr>
          <a:xfrm>
            <a:off x="299589" y="1231900"/>
            <a:ext cx="2347865" cy="1340664"/>
          </a:xfrm>
          <a:prstGeom prst="ellipse">
            <a:avLst/>
          </a:prstGeom>
          <a:solidFill>
            <a:schemeClr val="bg1">
              <a:lumMod val="8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a:p>
            <a:pPr algn="ctr"/>
            <a:r>
              <a:rPr lang="en-US" dirty="0">
                <a:solidFill>
                  <a:schemeClr val="tx1"/>
                </a:solidFill>
              </a:rPr>
              <a:t>Raw</a:t>
            </a:r>
          </a:p>
          <a:p>
            <a:pPr algn="ctr"/>
            <a:r>
              <a:rPr lang="en-US" dirty="0" err="1">
                <a:solidFill>
                  <a:schemeClr val="tx1"/>
                </a:solidFill>
              </a:rPr>
              <a:t>fastq</a:t>
            </a:r>
            <a:r>
              <a:rPr lang="en-US" dirty="0">
                <a:solidFill>
                  <a:schemeClr val="tx1"/>
                </a:solidFill>
              </a:rPr>
              <a:t> files</a:t>
            </a:r>
          </a:p>
          <a:p>
            <a:pPr marL="171450" indent="-171450">
              <a:buFont typeface="Wingdings" charset="2"/>
              <a:buChar char="Ø"/>
            </a:pPr>
            <a:r>
              <a:rPr lang="en-US" sz="1100" dirty="0">
                <a:solidFill>
                  <a:schemeClr val="tx1"/>
                </a:solidFill>
              </a:rPr>
              <a:t>13 datasets</a:t>
            </a:r>
          </a:p>
          <a:p>
            <a:pPr marL="171450" indent="-171450">
              <a:buFont typeface="Wingdings" charset="2"/>
              <a:buChar char="Ø"/>
            </a:pPr>
            <a:r>
              <a:rPr lang="en-US" sz="1100" dirty="0">
                <a:solidFill>
                  <a:schemeClr val="tx1"/>
                </a:solidFill>
              </a:rPr>
              <a:t>2,875 samples</a:t>
            </a:r>
          </a:p>
          <a:p>
            <a:pPr algn="ctr"/>
            <a:endParaRPr lang="en-US" dirty="0">
              <a:solidFill>
                <a:schemeClr val="tx1"/>
              </a:solidFill>
            </a:endParaRPr>
          </a:p>
        </p:txBody>
      </p:sp>
      <p:sp>
        <p:nvSpPr>
          <p:cNvPr id="49" name="Oval 48"/>
          <p:cNvSpPr/>
          <p:nvPr/>
        </p:nvSpPr>
        <p:spPr>
          <a:xfrm>
            <a:off x="2779823" y="1327802"/>
            <a:ext cx="2095175" cy="1148860"/>
          </a:xfrm>
          <a:prstGeom prst="ellipse">
            <a:avLst/>
          </a:prstGeom>
          <a:solidFill>
            <a:schemeClr val="bg1">
              <a:lumMod val="8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Study metadata</a:t>
            </a:r>
            <a:endParaRPr lang="en-US" sz="1100" dirty="0">
              <a:solidFill>
                <a:schemeClr val="tx1"/>
              </a:solidFill>
            </a:endParaRPr>
          </a:p>
          <a:p>
            <a:pPr algn="ctr"/>
            <a:r>
              <a:rPr lang="en-US" sz="1100" dirty="0">
                <a:solidFill>
                  <a:schemeClr val="tx1"/>
                </a:solidFill>
              </a:rPr>
              <a:t>Age, body site, disease, </a:t>
            </a:r>
            <a:r>
              <a:rPr lang="en-US" sz="1100" dirty="0" err="1">
                <a:solidFill>
                  <a:schemeClr val="tx1"/>
                </a:solidFill>
              </a:rPr>
              <a:t>etc</a:t>
            </a:r>
            <a:r>
              <a:rPr lang="is-IS" sz="1100" dirty="0">
                <a:solidFill>
                  <a:schemeClr val="tx1"/>
                </a:solidFill>
              </a:rPr>
              <a:t>…</a:t>
            </a:r>
            <a:endParaRPr lang="en-US" sz="1100" dirty="0">
              <a:solidFill>
                <a:schemeClr val="tx1"/>
              </a:solidFill>
            </a:endParaRPr>
          </a:p>
        </p:txBody>
      </p:sp>
      <p:sp>
        <p:nvSpPr>
          <p:cNvPr id="50" name="TextBox 49"/>
          <p:cNvSpPr txBox="1"/>
          <p:nvPr/>
        </p:nvSpPr>
        <p:spPr>
          <a:xfrm>
            <a:off x="487338" y="6187179"/>
            <a:ext cx="3894015" cy="553998"/>
          </a:xfrm>
          <a:prstGeom prst="rect">
            <a:avLst/>
          </a:prstGeom>
          <a:noFill/>
        </p:spPr>
        <p:txBody>
          <a:bodyPr wrap="none" rtlCol="0">
            <a:spAutoFit/>
          </a:bodyPr>
          <a:lstStyle/>
          <a:p>
            <a:pPr algn="ctr"/>
            <a:r>
              <a:rPr lang="en-US" sz="2000" dirty="0"/>
              <a:t>High computational load pipeline</a:t>
            </a:r>
          </a:p>
          <a:p>
            <a:pPr algn="ctr"/>
            <a:r>
              <a:rPr lang="en-US" sz="1000" dirty="0"/>
              <a:t>&gt; 60 </a:t>
            </a:r>
            <a:r>
              <a:rPr lang="en-US" sz="1000" dirty="0" err="1"/>
              <a:t>kH</a:t>
            </a:r>
            <a:r>
              <a:rPr lang="en-US" sz="1000" dirty="0"/>
              <a:t> CPU, 75TB disk requirements</a:t>
            </a:r>
          </a:p>
        </p:txBody>
      </p:sp>
      <p:grpSp>
        <p:nvGrpSpPr>
          <p:cNvPr id="15" name="Group 14"/>
          <p:cNvGrpSpPr/>
          <p:nvPr/>
        </p:nvGrpSpPr>
        <p:grpSpPr>
          <a:xfrm>
            <a:off x="4661439" y="4688170"/>
            <a:ext cx="3501933" cy="1426265"/>
            <a:chOff x="4661439" y="4688170"/>
            <a:chExt cx="3501933" cy="1426265"/>
          </a:xfrm>
        </p:grpSpPr>
        <p:sp>
          <p:nvSpPr>
            <p:cNvPr id="56" name="Hexagon 55"/>
            <p:cNvSpPr/>
            <p:nvPr/>
          </p:nvSpPr>
          <p:spPr>
            <a:xfrm>
              <a:off x="5547049" y="4706277"/>
              <a:ext cx="2616323" cy="964369"/>
            </a:xfrm>
            <a:prstGeom prst="hexagon">
              <a:avLst/>
            </a:prstGeom>
            <a:solidFill>
              <a:schemeClr val="accent1">
                <a:lumMod val="20000"/>
                <a:lumOff val="80000"/>
              </a:schemeClr>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Integrated </a:t>
              </a:r>
              <a:r>
                <a:rPr lang="en-US" sz="1400" dirty="0" err="1">
                  <a:solidFill>
                    <a:schemeClr val="tx1"/>
                  </a:solidFill>
                </a:rPr>
                <a:t>Bioconductor</a:t>
              </a:r>
              <a:r>
                <a:rPr lang="en-US" sz="1400" dirty="0">
                  <a:solidFill>
                    <a:schemeClr val="tx1"/>
                  </a:solidFill>
                </a:rPr>
                <a:t> </a:t>
              </a:r>
              <a:r>
                <a:rPr lang="en-US" sz="1400" dirty="0" err="1">
                  <a:solidFill>
                    <a:schemeClr val="tx1"/>
                  </a:solidFill>
                </a:rPr>
                <a:t>ExpressionSet</a:t>
              </a:r>
              <a:r>
                <a:rPr lang="en-US" sz="1400" dirty="0">
                  <a:solidFill>
                    <a:schemeClr val="tx1"/>
                  </a:solidFill>
                </a:rPr>
                <a:t> objects</a:t>
              </a:r>
            </a:p>
            <a:p>
              <a:pPr marL="285750" indent="-285750">
                <a:buFont typeface="Wingdings" charset="2"/>
                <a:buChar char="Ø"/>
              </a:pPr>
              <a:r>
                <a:rPr lang="en-US" sz="1000" dirty="0">
                  <a:solidFill>
                    <a:schemeClr val="tx1"/>
                  </a:solidFill>
                </a:rPr>
                <a:t>Per-patient </a:t>
              </a:r>
              <a:r>
                <a:rPr lang="en-US" sz="1000" dirty="0" err="1">
                  <a:solidFill>
                    <a:schemeClr val="tx1"/>
                  </a:solidFill>
                </a:rPr>
                <a:t>microbiome</a:t>
              </a:r>
              <a:r>
                <a:rPr lang="en-US" sz="1000" dirty="0">
                  <a:solidFill>
                    <a:schemeClr val="tx1"/>
                  </a:solidFill>
                </a:rPr>
                <a:t> data</a:t>
              </a:r>
            </a:p>
            <a:p>
              <a:pPr marL="285750" indent="-285750">
                <a:buFont typeface="Wingdings" charset="2"/>
                <a:buChar char="Ø"/>
              </a:pPr>
              <a:r>
                <a:rPr lang="en-US" sz="1000" dirty="0">
                  <a:solidFill>
                    <a:schemeClr val="tx1"/>
                  </a:solidFill>
                </a:rPr>
                <a:t>Per-patient metadata</a:t>
              </a:r>
            </a:p>
            <a:p>
              <a:pPr marL="285750" indent="-285750">
                <a:buFont typeface="Wingdings" charset="2"/>
                <a:buChar char="Ø"/>
              </a:pPr>
              <a:r>
                <a:rPr lang="en-US" sz="1000" dirty="0">
                  <a:solidFill>
                    <a:schemeClr val="tx1"/>
                  </a:solidFill>
                </a:rPr>
                <a:t>Experiment-wide metadata</a:t>
              </a:r>
            </a:p>
          </p:txBody>
        </p:sp>
        <p:pic>
          <p:nvPicPr>
            <p:cNvPr id="57" name="Picture 56"/>
            <p:cNvPicPr>
              <a:picLocks noChangeAspect="1"/>
            </p:cNvPicPr>
            <p:nvPr/>
          </p:nvPicPr>
          <p:blipFill>
            <a:blip r:embed="rId3"/>
            <a:stretch>
              <a:fillRect/>
            </a:stretch>
          </p:blipFill>
          <p:spPr>
            <a:xfrm rot="16200000">
              <a:off x="4613917" y="4737514"/>
              <a:ext cx="982476" cy="883787"/>
            </a:xfrm>
            <a:prstGeom prst="rect">
              <a:avLst/>
            </a:prstGeom>
          </p:spPr>
        </p:pic>
        <p:sp>
          <p:nvSpPr>
            <p:cNvPr id="58" name="Rounded Rectangle 57"/>
            <p:cNvSpPr/>
            <p:nvPr/>
          </p:nvSpPr>
          <p:spPr>
            <a:xfrm>
              <a:off x="4661439" y="5739296"/>
              <a:ext cx="1085011" cy="375139"/>
            </a:xfrm>
            <a:prstGeom prst="roundRect">
              <a:avLst/>
            </a:prstGeom>
            <a:no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Integration</a:t>
              </a:r>
              <a:endParaRPr lang="en-US" sz="1000" dirty="0">
                <a:solidFill>
                  <a:schemeClr val="tx1"/>
                </a:solidFill>
              </a:endParaRPr>
            </a:p>
          </p:txBody>
        </p:sp>
        <p:cxnSp>
          <p:nvCxnSpPr>
            <p:cNvPr id="59" name="Straight Arrow Connector 58"/>
            <p:cNvCxnSpPr/>
            <p:nvPr/>
          </p:nvCxnSpPr>
          <p:spPr>
            <a:xfrm>
              <a:off x="4663261" y="5182241"/>
              <a:ext cx="540684" cy="0"/>
            </a:xfrm>
            <a:prstGeom prst="straightConnector1">
              <a:avLst/>
            </a:prstGeom>
            <a:ln w="1905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grpSp>
      <p:grpSp>
        <p:nvGrpSpPr>
          <p:cNvPr id="22" name="Group 21"/>
          <p:cNvGrpSpPr/>
          <p:nvPr/>
        </p:nvGrpSpPr>
        <p:grpSpPr>
          <a:xfrm>
            <a:off x="5544068" y="3022290"/>
            <a:ext cx="2616323" cy="1665879"/>
            <a:chOff x="5544068" y="3022290"/>
            <a:chExt cx="2616323" cy="1665879"/>
          </a:xfrm>
        </p:grpSpPr>
        <p:cxnSp>
          <p:nvCxnSpPr>
            <p:cNvPr id="62" name="Straight Arrow Connector 61"/>
            <p:cNvCxnSpPr/>
            <p:nvPr/>
          </p:nvCxnSpPr>
          <p:spPr>
            <a:xfrm flipV="1">
              <a:off x="6852230" y="4546189"/>
              <a:ext cx="0" cy="141980"/>
            </a:xfrm>
            <a:prstGeom prst="straightConnector1">
              <a:avLst/>
            </a:prstGeom>
            <a:ln w="1905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sp>
          <p:nvSpPr>
            <p:cNvPr id="63" name="Rounded Rectangle 62"/>
            <p:cNvSpPr/>
            <p:nvPr/>
          </p:nvSpPr>
          <p:spPr>
            <a:xfrm>
              <a:off x="5698705" y="4169136"/>
              <a:ext cx="2341235" cy="375139"/>
            </a:xfrm>
            <a:prstGeom prst="roundRect">
              <a:avLst/>
            </a:prstGeom>
            <a:no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Automatic documentation</a:t>
              </a:r>
              <a:endParaRPr lang="en-US" sz="1000" dirty="0">
                <a:solidFill>
                  <a:schemeClr val="tx1"/>
                </a:solidFill>
              </a:endParaRPr>
            </a:p>
          </p:txBody>
        </p:sp>
        <p:sp>
          <p:nvSpPr>
            <p:cNvPr id="67" name="Hexagon 66"/>
            <p:cNvSpPr/>
            <p:nvPr/>
          </p:nvSpPr>
          <p:spPr>
            <a:xfrm>
              <a:off x="5544068" y="3022290"/>
              <a:ext cx="2616323" cy="964369"/>
            </a:xfrm>
            <a:prstGeom prst="hexagon">
              <a:avLst/>
            </a:prstGeom>
            <a:solidFill>
              <a:schemeClr val="accent1">
                <a:lumMod val="20000"/>
                <a:lumOff val="80000"/>
              </a:schemeClr>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ExperimentHub</a:t>
              </a:r>
              <a:r>
                <a:rPr lang="en-US" sz="1400" dirty="0">
                  <a:solidFill>
                    <a:schemeClr val="tx1"/>
                  </a:solidFill>
                </a:rPr>
                <a:t> product</a:t>
              </a:r>
            </a:p>
            <a:p>
              <a:pPr marL="285750" indent="-285750">
                <a:buFont typeface="Wingdings" charset="2"/>
                <a:buChar char="Ø"/>
              </a:pPr>
              <a:r>
                <a:rPr lang="en-US" sz="1000" dirty="0">
                  <a:solidFill>
                    <a:schemeClr val="tx1"/>
                  </a:solidFill>
                </a:rPr>
                <a:t>Amazon S3 cloud distribution</a:t>
              </a:r>
            </a:p>
            <a:p>
              <a:pPr marL="285750" indent="-285750">
                <a:buFont typeface="Wingdings" charset="2"/>
                <a:buChar char="Ø"/>
              </a:pPr>
              <a:r>
                <a:rPr lang="en-US" sz="1000" dirty="0">
                  <a:solidFill>
                    <a:schemeClr val="tx1"/>
                  </a:solidFill>
                </a:rPr>
                <a:t>Tag-based searching</a:t>
              </a:r>
            </a:p>
            <a:p>
              <a:pPr marL="285750" indent="-285750">
                <a:buFont typeface="Wingdings" charset="2"/>
                <a:buChar char="Ø"/>
              </a:pPr>
              <a:r>
                <a:rPr lang="en-US" sz="1000" dirty="0">
                  <a:solidFill>
                    <a:schemeClr val="tx1"/>
                  </a:solidFill>
                </a:rPr>
                <a:t>Dataset snapshot dates</a:t>
              </a:r>
            </a:p>
            <a:p>
              <a:pPr marL="285750" indent="-285750">
                <a:buFont typeface="Wingdings" charset="2"/>
                <a:buChar char="Ø"/>
              </a:pPr>
              <a:r>
                <a:rPr lang="en-US" sz="1000" dirty="0">
                  <a:solidFill>
                    <a:schemeClr val="tx1"/>
                  </a:solidFill>
                </a:rPr>
                <a:t>Automatic local caching</a:t>
              </a:r>
            </a:p>
          </p:txBody>
        </p:sp>
        <p:cxnSp>
          <p:nvCxnSpPr>
            <p:cNvPr id="68" name="Straight Arrow Connector 67"/>
            <p:cNvCxnSpPr/>
            <p:nvPr/>
          </p:nvCxnSpPr>
          <p:spPr>
            <a:xfrm flipV="1">
              <a:off x="6852230" y="3997568"/>
              <a:ext cx="0" cy="141980"/>
            </a:xfrm>
            <a:prstGeom prst="straightConnector1">
              <a:avLst/>
            </a:prstGeom>
            <a:ln w="1905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grpSp>
      <p:grpSp>
        <p:nvGrpSpPr>
          <p:cNvPr id="24" name="Group 23"/>
          <p:cNvGrpSpPr/>
          <p:nvPr/>
        </p:nvGrpSpPr>
        <p:grpSpPr>
          <a:xfrm>
            <a:off x="5215194" y="2373195"/>
            <a:ext cx="3295135" cy="649095"/>
            <a:chOff x="5215194" y="2373195"/>
            <a:chExt cx="3295135" cy="649095"/>
          </a:xfrm>
        </p:grpSpPr>
        <p:sp>
          <p:nvSpPr>
            <p:cNvPr id="69" name="Hexagon 68"/>
            <p:cNvSpPr/>
            <p:nvPr/>
          </p:nvSpPr>
          <p:spPr>
            <a:xfrm>
              <a:off x="5215194" y="2373195"/>
              <a:ext cx="3295135" cy="507115"/>
            </a:xfrm>
            <a:prstGeom prst="hexagon">
              <a:avLst/>
            </a:prstGeom>
            <a:solidFill>
              <a:schemeClr val="accent1">
                <a:lumMod val="20000"/>
                <a:lumOff val="80000"/>
              </a:schemeClr>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Convenience download functions</a:t>
              </a:r>
            </a:p>
            <a:p>
              <a:pPr algn="ctr"/>
              <a:r>
                <a:rPr lang="en-US" sz="1000" dirty="0">
                  <a:solidFill>
                    <a:schemeClr val="tx1"/>
                  </a:solidFill>
                </a:rPr>
                <a:t>Megabytes-sized datasets</a:t>
              </a:r>
            </a:p>
          </p:txBody>
        </p:sp>
        <p:cxnSp>
          <p:nvCxnSpPr>
            <p:cNvPr id="72" name="Straight Arrow Connector 71"/>
            <p:cNvCxnSpPr/>
            <p:nvPr/>
          </p:nvCxnSpPr>
          <p:spPr>
            <a:xfrm flipV="1">
              <a:off x="6852230" y="2880310"/>
              <a:ext cx="0" cy="141980"/>
            </a:xfrm>
            <a:prstGeom prst="straightConnector1">
              <a:avLst/>
            </a:prstGeom>
            <a:ln w="1905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grpSp>
      <p:pic>
        <p:nvPicPr>
          <p:cNvPr id="79" name="Picture 78"/>
          <p:cNvPicPr>
            <a:picLocks noChangeAspect="1"/>
          </p:cNvPicPr>
          <p:nvPr/>
        </p:nvPicPr>
        <p:blipFill>
          <a:blip r:embed="rId4"/>
          <a:stretch>
            <a:fillRect/>
          </a:stretch>
        </p:blipFill>
        <p:spPr>
          <a:xfrm>
            <a:off x="8369893" y="3830665"/>
            <a:ext cx="633814" cy="626208"/>
          </a:xfrm>
          <a:prstGeom prst="rect">
            <a:avLst/>
          </a:prstGeom>
        </p:spPr>
      </p:pic>
      <p:sp>
        <p:nvSpPr>
          <p:cNvPr id="64" name="Rettangolo 167">
            <a:extLst>
              <a:ext uri="{FF2B5EF4-FFF2-40B4-BE49-F238E27FC236}">
                <a16:creationId xmlns:a16="http://schemas.microsoft.com/office/drawing/2014/main" id="{0351D3F1-B631-6349-8CD0-DDDF190CF3E9}"/>
              </a:ext>
            </a:extLst>
          </p:cNvPr>
          <p:cNvSpPr/>
          <p:nvPr/>
        </p:nvSpPr>
        <p:spPr>
          <a:xfrm>
            <a:off x="5544067" y="6198166"/>
            <a:ext cx="3555999" cy="646331"/>
          </a:xfrm>
          <a:prstGeom prst="rect">
            <a:avLst/>
          </a:prstGeom>
        </p:spPr>
        <p:txBody>
          <a:bodyPr wrap="square">
            <a:spAutoFit/>
          </a:bodyPr>
          <a:lstStyle/>
          <a:p>
            <a:pPr algn="r"/>
            <a:r>
              <a:rPr lang="en-US" sz="1200" dirty="0" err="1"/>
              <a:t>Pasolli</a:t>
            </a:r>
            <a:r>
              <a:rPr lang="en-US" sz="1200" dirty="0"/>
              <a:t> E, Schiffer L, </a:t>
            </a:r>
            <a:r>
              <a:rPr lang="en-US" sz="1200" i="1" dirty="0"/>
              <a:t>et al.</a:t>
            </a:r>
            <a:r>
              <a:rPr lang="en-US" sz="1200" dirty="0"/>
              <a:t>: </a:t>
            </a:r>
            <a:r>
              <a:rPr lang="en-US" sz="1200" b="1" dirty="0"/>
              <a:t>Accessible, curated metagenomic data through ExperimentHub</a:t>
            </a:r>
            <a:r>
              <a:rPr lang="en-US" sz="1200" dirty="0"/>
              <a:t>. </a:t>
            </a:r>
            <a:r>
              <a:rPr lang="en-US" sz="1200" i="1" dirty="0"/>
              <a:t>Nat. Methods</a:t>
            </a:r>
            <a:r>
              <a:rPr lang="en-US" sz="1200" dirty="0"/>
              <a:t> 2017, </a:t>
            </a:r>
            <a:r>
              <a:rPr lang="en-US" sz="1200" b="1" dirty="0"/>
              <a:t>14</a:t>
            </a:r>
            <a:r>
              <a:rPr lang="en-US" sz="1200" dirty="0"/>
              <a:t>:1023–1024.</a:t>
            </a:r>
            <a:endParaRPr lang="it-IT" sz="1200" dirty="0">
              <a:latin typeface="+mn-lt"/>
            </a:endParaRPr>
          </a:p>
        </p:txBody>
      </p:sp>
      <p:pic>
        <p:nvPicPr>
          <p:cNvPr id="44" name="Picture 43">
            <a:extLst>
              <a:ext uri="{FF2B5EF4-FFF2-40B4-BE49-F238E27FC236}">
                <a16:creationId xmlns:a16="http://schemas.microsoft.com/office/drawing/2014/main" id="{8D128B20-B5D0-2046-B27F-A71E1D2AC6BA}"/>
              </a:ext>
            </a:extLst>
          </p:cNvPr>
          <p:cNvPicPr>
            <a:picLocks noChangeAspect="1"/>
          </p:cNvPicPr>
          <p:nvPr/>
        </p:nvPicPr>
        <p:blipFill>
          <a:blip r:embed="rId5"/>
          <a:stretch>
            <a:fillRect/>
          </a:stretch>
        </p:blipFill>
        <p:spPr>
          <a:xfrm>
            <a:off x="5417342" y="1269447"/>
            <a:ext cx="1016000" cy="1016000"/>
          </a:xfrm>
          <a:prstGeom prst="rect">
            <a:avLst/>
          </a:prstGeom>
        </p:spPr>
      </p:pic>
      <p:sp>
        <p:nvSpPr>
          <p:cNvPr id="45" name="TextBox 44">
            <a:extLst>
              <a:ext uri="{FF2B5EF4-FFF2-40B4-BE49-F238E27FC236}">
                <a16:creationId xmlns:a16="http://schemas.microsoft.com/office/drawing/2014/main" id="{91F8E4B9-FFA9-CF43-AB3C-8A20A3A4A36A}"/>
              </a:ext>
            </a:extLst>
          </p:cNvPr>
          <p:cNvSpPr txBox="1"/>
          <p:nvPr/>
        </p:nvSpPr>
        <p:spPr>
          <a:xfrm>
            <a:off x="6457044" y="1361948"/>
            <a:ext cx="2206053" cy="830997"/>
          </a:xfrm>
          <a:prstGeom prst="rect">
            <a:avLst/>
          </a:prstGeom>
          <a:noFill/>
        </p:spPr>
        <p:txBody>
          <a:bodyPr wrap="none" rtlCol="0">
            <a:spAutoFit/>
          </a:bodyPr>
          <a:lstStyle/>
          <a:p>
            <a:r>
              <a:rPr lang="en-US" dirty="0"/>
              <a:t>Lucas Schiffer</a:t>
            </a:r>
          </a:p>
          <a:p>
            <a:r>
              <a:rPr lang="en-US" dirty="0"/>
              <a:t>PhD candidate</a:t>
            </a:r>
          </a:p>
        </p:txBody>
      </p:sp>
      <p:sp>
        <p:nvSpPr>
          <p:cNvPr id="3" name="TextBox 2">
            <a:extLst>
              <a:ext uri="{FF2B5EF4-FFF2-40B4-BE49-F238E27FC236}">
                <a16:creationId xmlns:a16="http://schemas.microsoft.com/office/drawing/2014/main" id="{066BF275-6022-3E45-A805-0211CCBBFBE3}"/>
              </a:ext>
            </a:extLst>
          </p:cNvPr>
          <p:cNvSpPr txBox="1"/>
          <p:nvPr/>
        </p:nvSpPr>
        <p:spPr>
          <a:xfrm>
            <a:off x="1802363" y="1898504"/>
            <a:ext cx="2706190" cy="830997"/>
          </a:xfrm>
          <a:prstGeom prst="rect">
            <a:avLst/>
          </a:prstGeom>
          <a:solidFill>
            <a:schemeClr val="bg1"/>
          </a:solidFill>
          <a:ln w="31750">
            <a:solidFill>
              <a:srgbClr val="0091C4"/>
            </a:solidFill>
          </a:ln>
        </p:spPr>
        <p:txBody>
          <a:bodyPr wrap="none" rtlCol="0">
            <a:spAutoFit/>
          </a:bodyPr>
          <a:lstStyle/>
          <a:p>
            <a:pPr marL="342900" indent="-342900">
              <a:buFont typeface="Wingdings" pitchFamily="2" charset="2"/>
              <a:buChar char="Ø"/>
            </a:pPr>
            <a:r>
              <a:rPr lang="en-US" dirty="0"/>
              <a:t>57 datasets</a:t>
            </a:r>
          </a:p>
          <a:p>
            <a:pPr marL="342900" indent="-342900">
              <a:buFont typeface="Wingdings" pitchFamily="2" charset="2"/>
              <a:buChar char="Ø"/>
            </a:pPr>
            <a:r>
              <a:rPr lang="en-US" dirty="0"/>
              <a:t>10,199 samples</a:t>
            </a:r>
          </a:p>
        </p:txBody>
      </p:sp>
    </p:spTree>
    <p:extLst>
      <p:ext uri="{BB962C8B-B14F-4D97-AF65-F5344CB8AC3E}">
        <p14:creationId xmlns:p14="http://schemas.microsoft.com/office/powerpoint/2010/main" val="145036364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2960" y="1600200"/>
            <a:ext cx="8178080" cy="4525963"/>
          </a:xfrm>
        </p:spPr>
        <p:txBody>
          <a:bodyPr>
            <a:noAutofit/>
          </a:bodyPr>
          <a:lstStyle/>
          <a:p>
            <a:pPr marL="0" indent="0">
              <a:buNone/>
            </a:pPr>
            <a:r>
              <a:rPr lang="en-US" dirty="0"/>
              <a:t>One dataset from R:</a:t>
            </a:r>
          </a:p>
          <a:p>
            <a:pPr marL="57150" indent="0">
              <a:buNone/>
            </a:pPr>
            <a:r>
              <a:rPr lang="en-US" sz="2200" dirty="0"/>
              <a:t>&gt; </a:t>
            </a:r>
            <a:r>
              <a:rPr lang="en-US" sz="2200" dirty="0" err="1"/>
              <a:t>curatedMetagenomicData</a:t>
            </a:r>
            <a:r>
              <a:rPr lang="en-US" sz="2200" dirty="0"/>
              <a:t>("HMP_2012.metaphlan_bugs_list.stool”)</a:t>
            </a:r>
          </a:p>
          <a:p>
            <a:pPr marL="57150" indent="0">
              <a:buNone/>
            </a:pPr>
            <a:endParaRPr lang="en-US" sz="2000" dirty="0"/>
          </a:p>
          <a:p>
            <a:pPr marL="0" indent="0">
              <a:buNone/>
            </a:pPr>
            <a:r>
              <a:rPr lang="en-US" dirty="0"/>
              <a:t>Many datasets from R:</a:t>
            </a:r>
          </a:p>
          <a:p>
            <a:pPr marL="57150" indent="0">
              <a:buNone/>
            </a:pPr>
            <a:r>
              <a:rPr lang="en-US" sz="2200" dirty="0"/>
              <a:t>&gt; </a:t>
            </a:r>
            <a:r>
              <a:rPr lang="en-US" sz="2200" dirty="0" err="1"/>
              <a:t>curatedMetagenomicData</a:t>
            </a:r>
            <a:r>
              <a:rPr lang="en-US" sz="2200" dirty="0"/>
              <a:t>("HMP_2012.metaphlan_bugs_list.*”)</a:t>
            </a:r>
          </a:p>
          <a:p>
            <a:pPr marL="57150" indent="0">
              <a:buNone/>
            </a:pPr>
            <a:endParaRPr lang="en-US" sz="2000" dirty="0"/>
          </a:p>
          <a:p>
            <a:pPr marL="0" indent="0">
              <a:buNone/>
            </a:pPr>
            <a:r>
              <a:rPr lang="en-US" dirty="0"/>
              <a:t>Command-line:</a:t>
            </a:r>
            <a:endParaRPr lang="en-US" sz="1800" dirty="0"/>
          </a:p>
          <a:p>
            <a:pPr marL="0" indent="0">
              <a:buNone/>
            </a:pPr>
            <a:r>
              <a:rPr lang="en-US" sz="2200" dirty="0"/>
              <a:t>$ </a:t>
            </a:r>
            <a:r>
              <a:rPr lang="en-US" sz="2200" dirty="0" err="1"/>
              <a:t>curatedMetagenomicData</a:t>
            </a:r>
            <a:r>
              <a:rPr lang="en-US" sz="2200" dirty="0"/>
              <a:t> -p "HMP_2012.metaphlan_bugs_list.*"</a:t>
            </a:r>
          </a:p>
        </p:txBody>
      </p:sp>
      <p:sp>
        <p:nvSpPr>
          <p:cNvPr id="4" name="Slide Number Placeholder 3"/>
          <p:cNvSpPr>
            <a:spLocks noGrp="1"/>
          </p:cNvSpPr>
          <p:nvPr>
            <p:ph type="sldNum" sz="quarter" idx="12"/>
          </p:nvPr>
        </p:nvSpPr>
        <p:spPr/>
        <p:txBody>
          <a:bodyPr/>
          <a:lstStyle/>
          <a:p>
            <a:pPr>
              <a:defRPr/>
            </a:pPr>
            <a:fld id="{BF23D3CA-FDC9-41D5-A993-9F3B84329AB5}" type="slidenum">
              <a:rPr lang="it-IT" smtClean="0"/>
              <a:pPr>
                <a:defRPr/>
              </a:pPr>
              <a:t>33</a:t>
            </a:fld>
            <a:endParaRPr lang="it-IT"/>
          </a:p>
        </p:txBody>
      </p:sp>
      <p:sp>
        <p:nvSpPr>
          <p:cNvPr id="5" name="Title 1"/>
          <p:cNvSpPr txBox="1">
            <a:spLocks/>
          </p:cNvSpPr>
          <p:nvPr/>
        </p:nvSpPr>
        <p:spPr bwMode="auto">
          <a:xfrm>
            <a:off x="1042988" y="-26988"/>
            <a:ext cx="7273925" cy="10080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dirty="0" err="1"/>
              <a:t>curatedMetagenomicData</a:t>
            </a:r>
            <a:r>
              <a:rPr lang="en-US" dirty="0"/>
              <a:t> use</a:t>
            </a:r>
          </a:p>
        </p:txBody>
      </p:sp>
      <p:sp>
        <p:nvSpPr>
          <p:cNvPr id="9" name="Rettangolo 167"/>
          <p:cNvSpPr/>
          <p:nvPr/>
        </p:nvSpPr>
        <p:spPr>
          <a:xfrm>
            <a:off x="44450" y="5964257"/>
            <a:ext cx="9271000" cy="646331"/>
          </a:xfrm>
          <a:prstGeom prst="rect">
            <a:avLst/>
          </a:prstGeom>
        </p:spPr>
        <p:txBody>
          <a:bodyPr wrap="square">
            <a:spAutoFit/>
          </a:bodyPr>
          <a:lstStyle/>
          <a:p>
            <a:r>
              <a:rPr lang="en-US" sz="1800" dirty="0" err="1"/>
              <a:t>Pasolli</a:t>
            </a:r>
            <a:r>
              <a:rPr lang="en-US" sz="1800" dirty="0"/>
              <a:t> E, Schiffer L, </a:t>
            </a:r>
            <a:r>
              <a:rPr lang="en-US" sz="1800" i="1" dirty="0"/>
              <a:t>et al.</a:t>
            </a:r>
            <a:r>
              <a:rPr lang="en-US" sz="1800" dirty="0"/>
              <a:t>: </a:t>
            </a:r>
            <a:r>
              <a:rPr lang="en-US" sz="1800" b="1" dirty="0"/>
              <a:t>Accessible, curated metagenomic data through ExperimentHub</a:t>
            </a:r>
            <a:r>
              <a:rPr lang="en-US" sz="1800" dirty="0"/>
              <a:t>. </a:t>
            </a:r>
            <a:r>
              <a:rPr lang="en-US" sz="1800" i="1" dirty="0"/>
              <a:t>Nat. Methods</a:t>
            </a:r>
            <a:r>
              <a:rPr lang="en-US" sz="1800" dirty="0"/>
              <a:t> 2017, </a:t>
            </a:r>
            <a:r>
              <a:rPr lang="en-US" sz="1800" b="1" dirty="0"/>
              <a:t>14</a:t>
            </a:r>
            <a:r>
              <a:rPr lang="en-US" sz="1800" dirty="0"/>
              <a:t>:1023–1024.</a:t>
            </a:r>
            <a:endParaRPr lang="it-IT" sz="1800" dirty="0">
              <a:latin typeface="+mn-lt"/>
            </a:endParaRPr>
          </a:p>
        </p:txBody>
      </p:sp>
    </p:spTree>
    <p:extLst>
      <p:ext uri="{BB962C8B-B14F-4D97-AF65-F5344CB8AC3E}">
        <p14:creationId xmlns:p14="http://schemas.microsoft.com/office/powerpoint/2010/main" val="196111298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Thank you</a:t>
            </a:r>
          </a:p>
        </p:txBody>
      </p:sp>
      <p:sp>
        <p:nvSpPr>
          <p:cNvPr id="3" name="Content Placeholder 2"/>
          <p:cNvSpPr>
            <a:spLocks noGrp="1"/>
          </p:cNvSpPr>
          <p:nvPr>
            <p:ph idx="1"/>
          </p:nvPr>
        </p:nvSpPr>
        <p:spPr>
          <a:xfrm>
            <a:off x="457200" y="3784600"/>
            <a:ext cx="8229600" cy="3073400"/>
          </a:xfrm>
        </p:spPr>
        <p:txBody>
          <a:bodyPr>
            <a:normAutofit fontScale="62500" lnSpcReduction="20000"/>
          </a:bodyPr>
          <a:lstStyle/>
          <a:p>
            <a:pPr marL="0" indent="0">
              <a:buNone/>
            </a:pPr>
            <a:r>
              <a:rPr lang="en-US" b="1" dirty="0"/>
              <a:t>Post-docs</a:t>
            </a:r>
            <a:r>
              <a:rPr lang="en-US" dirty="0"/>
              <a:t>: Ludwig </a:t>
            </a:r>
            <a:r>
              <a:rPr lang="en-US" dirty="0" err="1"/>
              <a:t>Geistlinger</a:t>
            </a:r>
            <a:r>
              <a:rPr lang="en-US" dirty="0"/>
              <a:t>, </a:t>
            </a:r>
            <a:r>
              <a:rPr lang="en-US" dirty="0" err="1"/>
              <a:t>Sehyun</a:t>
            </a:r>
            <a:r>
              <a:rPr lang="en-US" dirty="0"/>
              <a:t> Oh, Kelly </a:t>
            </a:r>
            <a:r>
              <a:rPr lang="en-US" dirty="0" err="1"/>
              <a:t>Eckenrode</a:t>
            </a:r>
            <a:endParaRPr lang="en-US" dirty="0"/>
          </a:p>
          <a:p>
            <a:pPr marL="0" indent="0">
              <a:buNone/>
            </a:pPr>
            <a:r>
              <a:rPr lang="en-US" b="1" dirty="0"/>
              <a:t>Developer</a:t>
            </a:r>
            <a:r>
              <a:rPr lang="en-US" dirty="0"/>
              <a:t>: Marcel Ramos</a:t>
            </a:r>
          </a:p>
          <a:p>
            <a:pPr marL="0" indent="0">
              <a:buNone/>
            </a:pPr>
            <a:r>
              <a:rPr lang="en-US" b="1" dirty="0"/>
              <a:t>PhD student</a:t>
            </a:r>
            <a:r>
              <a:rPr lang="en-US" dirty="0"/>
              <a:t>: Chloe </a:t>
            </a:r>
            <a:r>
              <a:rPr lang="en-US" dirty="0" err="1"/>
              <a:t>Mirzayi</a:t>
            </a:r>
            <a:endParaRPr lang="en-US" dirty="0"/>
          </a:p>
          <a:p>
            <a:pPr marL="0" indent="0">
              <a:buNone/>
            </a:pPr>
            <a:r>
              <a:rPr lang="en-US" b="1" dirty="0"/>
              <a:t>MPH students</a:t>
            </a:r>
            <a:r>
              <a:rPr lang="en-US" dirty="0"/>
              <a:t>: </a:t>
            </a:r>
            <a:r>
              <a:rPr lang="en-US" dirty="0" err="1"/>
              <a:t>Asya</a:t>
            </a:r>
            <a:r>
              <a:rPr lang="en-US" dirty="0"/>
              <a:t> </a:t>
            </a:r>
            <a:r>
              <a:rPr lang="en-US" dirty="0" err="1"/>
              <a:t>Khleborodova</a:t>
            </a:r>
            <a:r>
              <a:rPr lang="en-US" dirty="0"/>
              <a:t>, Kelly Jack, Yaseen </a:t>
            </a:r>
            <a:r>
              <a:rPr lang="en-US" dirty="0" err="1"/>
              <a:t>Javaid</a:t>
            </a:r>
            <a:r>
              <a:rPr lang="en-US" dirty="0"/>
              <a:t>, Utsav Patel</a:t>
            </a:r>
          </a:p>
          <a:p>
            <a:pPr marL="0" indent="0">
              <a:buNone/>
            </a:pPr>
            <a:r>
              <a:rPr lang="en-US" b="1" dirty="0"/>
              <a:t>Research assistants and interns</a:t>
            </a:r>
            <a:r>
              <a:rPr lang="en-US" dirty="0"/>
              <a:t>: </a:t>
            </a:r>
            <a:r>
              <a:rPr lang="en-US" dirty="0" err="1"/>
              <a:t>Shaimaa</a:t>
            </a:r>
            <a:r>
              <a:rPr lang="en-US" dirty="0"/>
              <a:t> </a:t>
            </a:r>
            <a:r>
              <a:rPr lang="en-US" dirty="0" err="1"/>
              <a:t>Elsafoury</a:t>
            </a:r>
            <a:r>
              <a:rPr lang="en-US" dirty="0"/>
              <a:t>, </a:t>
            </a:r>
            <a:r>
              <a:rPr lang="en-US" dirty="0" err="1"/>
              <a:t>Rimsha</a:t>
            </a:r>
            <a:r>
              <a:rPr lang="en-US" dirty="0"/>
              <a:t> </a:t>
            </a:r>
            <a:r>
              <a:rPr lang="en-US" dirty="0" err="1"/>
              <a:t>Azhar</a:t>
            </a:r>
            <a:r>
              <a:rPr lang="en-US" dirty="0"/>
              <a:t>, Fatima Zohra, Utsav Patel, Valentina Pineda</a:t>
            </a:r>
            <a:endParaRPr lang="en-US" b="1" dirty="0"/>
          </a:p>
          <a:p>
            <a:pPr marL="0" indent="0">
              <a:buNone/>
            </a:pPr>
            <a:endParaRPr lang="en-US" b="1" dirty="0"/>
          </a:p>
          <a:p>
            <a:pPr marL="0" indent="0">
              <a:buNone/>
            </a:pPr>
            <a:r>
              <a:rPr lang="en-US" b="1" dirty="0"/>
              <a:t>Collaborators:</a:t>
            </a:r>
          </a:p>
          <a:p>
            <a:pPr lvl="1"/>
            <a:r>
              <a:rPr lang="en-US" dirty="0"/>
              <a:t>Bioconductor: Martin Morgan, Vincent Carey, Davide </a:t>
            </a:r>
            <a:r>
              <a:rPr lang="en-US" dirty="0" err="1"/>
              <a:t>Risso</a:t>
            </a:r>
            <a:endParaRPr lang="en-US" dirty="0"/>
          </a:p>
          <a:p>
            <a:pPr lvl="1"/>
            <a:r>
              <a:rPr lang="en-US" dirty="0"/>
              <a:t>Tim Starr, University of Minnesota</a:t>
            </a:r>
          </a:p>
        </p:txBody>
      </p:sp>
      <p:pic>
        <p:nvPicPr>
          <p:cNvPr id="4" name="Picture 3">
            <a:extLst>
              <a:ext uri="{FF2B5EF4-FFF2-40B4-BE49-F238E27FC236}">
                <a16:creationId xmlns:a16="http://schemas.microsoft.com/office/drawing/2014/main" id="{D3C3A524-2DA5-DC4F-89A0-C0EA0FD08D29}"/>
              </a:ext>
            </a:extLst>
          </p:cNvPr>
          <p:cNvPicPr>
            <a:picLocks noChangeAspect="1"/>
          </p:cNvPicPr>
          <p:nvPr/>
        </p:nvPicPr>
        <p:blipFill rotWithShape="1">
          <a:blip r:embed="rId3">
            <a:extLst>
              <a:ext uri="{28A0092B-C50C-407E-A947-70E740481C1C}">
                <a14:useLocalDpi xmlns:a14="http://schemas.microsoft.com/office/drawing/2010/main" val="0"/>
              </a:ext>
            </a:extLst>
          </a:blip>
          <a:srcRect t="30059" b="12798"/>
          <a:stretch/>
        </p:blipFill>
        <p:spPr>
          <a:xfrm>
            <a:off x="584200" y="1143000"/>
            <a:ext cx="5689600" cy="2438400"/>
          </a:xfrm>
          <a:prstGeom prst="rect">
            <a:avLst/>
          </a:prstGeom>
        </p:spPr>
      </p:pic>
      <p:sp>
        <p:nvSpPr>
          <p:cNvPr id="5" name="TextBox 4">
            <a:extLst>
              <a:ext uri="{FF2B5EF4-FFF2-40B4-BE49-F238E27FC236}">
                <a16:creationId xmlns:a16="http://schemas.microsoft.com/office/drawing/2014/main" id="{BF215017-4779-064D-AE40-59AD05F5DF1F}"/>
              </a:ext>
            </a:extLst>
          </p:cNvPr>
          <p:cNvSpPr txBox="1"/>
          <p:nvPr/>
        </p:nvSpPr>
        <p:spPr>
          <a:xfrm>
            <a:off x="6591300" y="2091034"/>
            <a:ext cx="2002471" cy="461665"/>
          </a:xfrm>
          <a:prstGeom prst="rect">
            <a:avLst/>
          </a:prstGeom>
          <a:noFill/>
        </p:spPr>
        <p:txBody>
          <a:bodyPr wrap="none" rtlCol="0">
            <a:spAutoFit/>
          </a:bodyPr>
          <a:lstStyle/>
          <a:p>
            <a:r>
              <a:rPr lang="en-US" dirty="0" err="1"/>
              <a:t>waldronlab.io</a:t>
            </a:r>
            <a:endParaRPr lang="en-US" dirty="0"/>
          </a:p>
        </p:txBody>
      </p:sp>
    </p:spTree>
    <p:extLst>
      <p:ext uri="{BB962C8B-B14F-4D97-AF65-F5344CB8AC3E}">
        <p14:creationId xmlns:p14="http://schemas.microsoft.com/office/powerpoint/2010/main" val="14651191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3A0F1-7F5A-D34D-9462-68C87260D6AE}"/>
              </a:ext>
            </a:extLst>
          </p:cNvPr>
          <p:cNvSpPr>
            <a:spLocks noGrp="1"/>
          </p:cNvSpPr>
          <p:nvPr>
            <p:ph type="title"/>
          </p:nvPr>
        </p:nvSpPr>
        <p:spPr/>
        <p:txBody>
          <a:bodyPr>
            <a:normAutofit/>
          </a:bodyPr>
          <a:lstStyle/>
          <a:p>
            <a:r>
              <a:rPr lang="en-US" dirty="0">
                <a:latin typeface="Courier" pitchFamily="2" charset="0"/>
              </a:rPr>
              <a:t>GSE12418 </a:t>
            </a:r>
            <a:r>
              <a:rPr lang="en-US" dirty="0"/>
              <a:t>with subtype calls</a:t>
            </a:r>
          </a:p>
        </p:txBody>
      </p:sp>
      <p:sp>
        <p:nvSpPr>
          <p:cNvPr id="4" name="Slide Number Placeholder 3">
            <a:extLst>
              <a:ext uri="{FF2B5EF4-FFF2-40B4-BE49-F238E27FC236}">
                <a16:creationId xmlns:a16="http://schemas.microsoft.com/office/drawing/2014/main" id="{D1D0B996-C59A-E345-9A86-AB318BCD4230}"/>
              </a:ext>
            </a:extLst>
          </p:cNvPr>
          <p:cNvSpPr>
            <a:spLocks noGrp="1"/>
          </p:cNvSpPr>
          <p:nvPr>
            <p:ph type="sldNum" sz="quarter" idx="12"/>
          </p:nvPr>
        </p:nvSpPr>
        <p:spPr/>
        <p:txBody>
          <a:bodyPr/>
          <a:lstStyle/>
          <a:p>
            <a:fld id="{C71C242F-20BE-4F6C-ABA6-9DCC8641EF60}" type="slidenum">
              <a:rPr lang="en-US" smtClean="0"/>
              <a:pPr/>
              <a:t>35</a:t>
            </a:fld>
            <a:endParaRPr lang="en-US"/>
          </a:p>
        </p:txBody>
      </p:sp>
      <p:pic>
        <p:nvPicPr>
          <p:cNvPr id="5" name="Picture 4">
            <a:extLst>
              <a:ext uri="{FF2B5EF4-FFF2-40B4-BE49-F238E27FC236}">
                <a16:creationId xmlns:a16="http://schemas.microsoft.com/office/drawing/2014/main" id="{ADFF1361-0E32-DD4D-8C87-A57E9A7FD62E}"/>
              </a:ext>
            </a:extLst>
          </p:cNvPr>
          <p:cNvPicPr>
            <a:picLocks noChangeAspect="1"/>
          </p:cNvPicPr>
          <p:nvPr/>
        </p:nvPicPr>
        <p:blipFill>
          <a:blip r:embed="rId2"/>
          <a:stretch>
            <a:fillRect/>
          </a:stretch>
        </p:blipFill>
        <p:spPr>
          <a:xfrm>
            <a:off x="156227" y="2038350"/>
            <a:ext cx="8816526" cy="3727450"/>
          </a:xfrm>
          <a:prstGeom prst="rect">
            <a:avLst/>
          </a:prstGeom>
        </p:spPr>
      </p:pic>
    </p:spTree>
    <p:extLst>
      <p:ext uri="{BB962C8B-B14F-4D97-AF65-F5344CB8AC3E}">
        <p14:creationId xmlns:p14="http://schemas.microsoft.com/office/powerpoint/2010/main" val="12902193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94126-94A2-E34C-966D-46A4AE5C922B}"/>
              </a:ext>
            </a:extLst>
          </p:cNvPr>
          <p:cNvSpPr>
            <a:spLocks noGrp="1"/>
          </p:cNvSpPr>
          <p:nvPr>
            <p:ph type="title"/>
          </p:nvPr>
        </p:nvSpPr>
        <p:spPr/>
        <p:txBody>
          <a:bodyPr>
            <a:normAutofit/>
          </a:bodyPr>
          <a:lstStyle/>
          <a:p>
            <a:r>
              <a:rPr lang="en-US" dirty="0"/>
              <a:t>Formalizing curation</a:t>
            </a:r>
          </a:p>
        </p:txBody>
      </p:sp>
      <p:sp>
        <p:nvSpPr>
          <p:cNvPr id="4" name="Slide Number Placeholder 3">
            <a:extLst>
              <a:ext uri="{FF2B5EF4-FFF2-40B4-BE49-F238E27FC236}">
                <a16:creationId xmlns:a16="http://schemas.microsoft.com/office/drawing/2014/main" id="{BCCC07DB-8532-A549-ABE1-79AC69046285}"/>
              </a:ext>
            </a:extLst>
          </p:cNvPr>
          <p:cNvSpPr>
            <a:spLocks noGrp="1"/>
          </p:cNvSpPr>
          <p:nvPr>
            <p:ph type="sldNum" sz="quarter" idx="12"/>
          </p:nvPr>
        </p:nvSpPr>
        <p:spPr/>
        <p:txBody>
          <a:bodyPr/>
          <a:lstStyle/>
          <a:p>
            <a:fld id="{C71C242F-20BE-4F6C-ABA6-9DCC8641EF60}" type="slidenum">
              <a:rPr lang="en-US" smtClean="0"/>
              <a:pPr/>
              <a:t>36</a:t>
            </a:fld>
            <a:endParaRPr lang="en-US"/>
          </a:p>
        </p:txBody>
      </p:sp>
      <p:pic>
        <p:nvPicPr>
          <p:cNvPr id="7" name="Picture 6">
            <a:extLst>
              <a:ext uri="{FF2B5EF4-FFF2-40B4-BE49-F238E27FC236}">
                <a16:creationId xmlns:a16="http://schemas.microsoft.com/office/drawing/2014/main" id="{903DFD7E-1AA0-E148-9351-DE7AA705D5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250" y="1470687"/>
            <a:ext cx="7214638" cy="4744369"/>
          </a:xfrm>
          <a:prstGeom prst="rect">
            <a:avLst/>
          </a:prstGeom>
        </p:spPr>
      </p:pic>
      <p:sp>
        <p:nvSpPr>
          <p:cNvPr id="8" name="TextBox 7">
            <a:extLst>
              <a:ext uri="{FF2B5EF4-FFF2-40B4-BE49-F238E27FC236}">
                <a16:creationId xmlns:a16="http://schemas.microsoft.com/office/drawing/2014/main" id="{71CE75D5-0CE4-3C47-AF10-6E0745BA1491}"/>
              </a:ext>
            </a:extLst>
          </p:cNvPr>
          <p:cNvSpPr txBox="1"/>
          <p:nvPr/>
        </p:nvSpPr>
        <p:spPr>
          <a:xfrm>
            <a:off x="1111195" y="6339549"/>
            <a:ext cx="6921609" cy="523220"/>
          </a:xfrm>
          <a:prstGeom prst="rect">
            <a:avLst/>
          </a:prstGeom>
          <a:noFill/>
        </p:spPr>
        <p:txBody>
          <a:bodyPr wrap="square" rtlCol="0">
            <a:spAutoFit/>
          </a:bodyPr>
          <a:lstStyle/>
          <a:p>
            <a:r>
              <a:rPr lang="en-US" sz="1400" dirty="0" err="1"/>
              <a:t>Pasolli</a:t>
            </a:r>
            <a:r>
              <a:rPr lang="en-US" sz="1400" dirty="0"/>
              <a:t> E </a:t>
            </a:r>
            <a:r>
              <a:rPr lang="en-US" sz="1400" i="1" dirty="0"/>
              <a:t>et al</a:t>
            </a:r>
            <a:r>
              <a:rPr lang="en-US" sz="1400" dirty="0"/>
              <a:t>.: </a:t>
            </a:r>
            <a:r>
              <a:rPr lang="en-US" sz="1400" b="1" dirty="0"/>
              <a:t>Accessible, curated metagenomic data through ExperimentHub</a:t>
            </a:r>
            <a:r>
              <a:rPr lang="en-US" sz="1400" dirty="0"/>
              <a:t>. </a:t>
            </a:r>
            <a:r>
              <a:rPr lang="en-US" sz="1400" i="1" dirty="0"/>
              <a:t>Nat. Methods</a:t>
            </a:r>
            <a:r>
              <a:rPr lang="en-US" sz="1400" dirty="0"/>
              <a:t> 2017, </a:t>
            </a:r>
            <a:r>
              <a:rPr lang="en-US" sz="1400" b="1" dirty="0"/>
              <a:t>14</a:t>
            </a:r>
            <a:r>
              <a:rPr lang="en-US" sz="1400" dirty="0"/>
              <a:t>:1023–1024.</a:t>
            </a:r>
          </a:p>
        </p:txBody>
      </p:sp>
    </p:spTree>
    <p:extLst>
      <p:ext uri="{BB962C8B-B14F-4D97-AF65-F5344CB8AC3E}">
        <p14:creationId xmlns:p14="http://schemas.microsoft.com/office/powerpoint/2010/main" val="30751523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2C5D9-008C-664E-8FEA-6E162A14C9F1}"/>
              </a:ext>
            </a:extLst>
          </p:cNvPr>
          <p:cNvSpPr>
            <a:spLocks noGrp="1"/>
          </p:cNvSpPr>
          <p:nvPr>
            <p:ph type="title"/>
          </p:nvPr>
        </p:nvSpPr>
        <p:spPr/>
        <p:txBody>
          <a:bodyPr>
            <a:normAutofit fontScale="90000"/>
          </a:bodyPr>
          <a:lstStyle/>
          <a:p>
            <a:r>
              <a:rPr lang="en-US" dirty="0"/>
              <a:t>A reproducible, replicable classifier for high-grade serous ovarian carcinoma</a:t>
            </a:r>
          </a:p>
        </p:txBody>
      </p:sp>
      <p:sp>
        <p:nvSpPr>
          <p:cNvPr id="3" name="Content Placeholder 2">
            <a:extLst>
              <a:ext uri="{FF2B5EF4-FFF2-40B4-BE49-F238E27FC236}">
                <a16:creationId xmlns:a16="http://schemas.microsoft.com/office/drawing/2014/main" id="{DEE88C67-D812-C54B-8F7D-ABCCB85FB7A3}"/>
              </a:ext>
            </a:extLst>
          </p:cNvPr>
          <p:cNvSpPr>
            <a:spLocks noGrp="1"/>
          </p:cNvSpPr>
          <p:nvPr>
            <p:ph idx="1"/>
          </p:nvPr>
        </p:nvSpPr>
        <p:spPr/>
        <p:txBody>
          <a:bodyPr>
            <a:normAutofit/>
          </a:bodyPr>
          <a:lstStyle/>
          <a:p>
            <a:r>
              <a:rPr lang="en-US" dirty="0"/>
              <a:t>Based on consensus of three published subtyping efforts of HGSOC </a:t>
            </a:r>
          </a:p>
          <a:p>
            <a:pPr lvl="1"/>
            <a:r>
              <a:rPr lang="en-US" dirty="0"/>
              <a:t>Originally defined to classify every tumor – poor robustness and concordance</a:t>
            </a:r>
          </a:p>
          <a:p>
            <a:pPr lvl="1"/>
            <a:r>
              <a:rPr lang="en-US" dirty="0"/>
              <a:t>Modified to predict probabilities of each subtype, and allow leaving ambiguous tumors unclassified</a:t>
            </a:r>
          </a:p>
          <a:p>
            <a:pPr lvl="1"/>
            <a:r>
              <a:rPr lang="en-US" dirty="0"/>
              <a:t>16 datasets from </a:t>
            </a:r>
            <a:r>
              <a:rPr lang="en-US" i="1" dirty="0"/>
              <a:t>curatedMetagenomicData</a:t>
            </a:r>
            <a:endParaRPr lang="en-US" dirty="0"/>
          </a:p>
        </p:txBody>
      </p:sp>
      <p:sp>
        <p:nvSpPr>
          <p:cNvPr id="4" name="TextBox 3">
            <a:extLst>
              <a:ext uri="{FF2B5EF4-FFF2-40B4-BE49-F238E27FC236}">
                <a16:creationId xmlns:a16="http://schemas.microsoft.com/office/drawing/2014/main" id="{36C91B81-ACBC-9C48-9912-5971D3D7E42B}"/>
              </a:ext>
            </a:extLst>
          </p:cNvPr>
          <p:cNvSpPr txBox="1"/>
          <p:nvPr/>
        </p:nvSpPr>
        <p:spPr>
          <a:xfrm>
            <a:off x="346263" y="6176963"/>
            <a:ext cx="8000999" cy="715581"/>
          </a:xfrm>
          <a:prstGeom prst="rect">
            <a:avLst/>
          </a:prstGeom>
          <a:noFill/>
        </p:spPr>
        <p:txBody>
          <a:bodyPr wrap="square" rtlCol="0">
            <a:spAutoFit/>
          </a:bodyPr>
          <a:lstStyle/>
          <a:p>
            <a:r>
              <a:rPr lang="en-US" sz="1350" dirty="0"/>
              <a:t>Chen </a:t>
            </a:r>
            <a:r>
              <a:rPr lang="en-US" sz="1350" i="1" dirty="0"/>
              <a:t>et al</a:t>
            </a:r>
            <a:r>
              <a:rPr lang="en-US" sz="1350" dirty="0"/>
              <a:t>: </a:t>
            </a:r>
            <a:r>
              <a:rPr lang="en-US" sz="1350" b="1" dirty="0"/>
              <a:t>Consensus on Molecular Subtypes of High-grade Serous Ovarian Carcinoma</a:t>
            </a:r>
            <a:r>
              <a:rPr lang="en-US" sz="1350" dirty="0"/>
              <a:t>. </a:t>
            </a:r>
            <a:r>
              <a:rPr lang="en-US" sz="1350" i="1" dirty="0" err="1"/>
              <a:t>Clin</a:t>
            </a:r>
            <a:r>
              <a:rPr lang="en-US" sz="1350" i="1" dirty="0"/>
              <a:t>. Cancer Res. </a:t>
            </a:r>
            <a:r>
              <a:rPr lang="en-US" sz="1350" dirty="0"/>
              <a:t>2018:clincanres.0784.2018.</a:t>
            </a:r>
          </a:p>
          <a:p>
            <a:endParaRPr lang="en-US" sz="1350" dirty="0"/>
          </a:p>
        </p:txBody>
      </p:sp>
    </p:spTree>
    <p:extLst>
      <p:ext uri="{BB962C8B-B14F-4D97-AF65-F5344CB8AC3E}">
        <p14:creationId xmlns:p14="http://schemas.microsoft.com/office/powerpoint/2010/main" val="1522594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70B1F-4556-F148-96CF-D9DFD2235C2E}"/>
              </a:ext>
            </a:extLst>
          </p:cNvPr>
          <p:cNvSpPr>
            <a:spLocks noGrp="1"/>
          </p:cNvSpPr>
          <p:nvPr>
            <p:ph type="title"/>
          </p:nvPr>
        </p:nvSpPr>
        <p:spPr/>
        <p:txBody>
          <a:bodyPr>
            <a:normAutofit fontScale="90000"/>
          </a:bodyPr>
          <a:lstStyle/>
          <a:p>
            <a:r>
              <a:rPr lang="en-US" dirty="0"/>
              <a:t>Most tumors are not well-classifiable</a:t>
            </a:r>
          </a:p>
        </p:txBody>
      </p:sp>
      <p:sp>
        <p:nvSpPr>
          <p:cNvPr id="4" name="Slide Number Placeholder 3">
            <a:extLst>
              <a:ext uri="{FF2B5EF4-FFF2-40B4-BE49-F238E27FC236}">
                <a16:creationId xmlns:a16="http://schemas.microsoft.com/office/drawing/2014/main" id="{C21CD9A6-EACB-7240-887B-B247C3578663}"/>
              </a:ext>
            </a:extLst>
          </p:cNvPr>
          <p:cNvSpPr>
            <a:spLocks noGrp="1"/>
          </p:cNvSpPr>
          <p:nvPr>
            <p:ph type="sldNum" sz="quarter" idx="12"/>
          </p:nvPr>
        </p:nvSpPr>
        <p:spPr/>
        <p:txBody>
          <a:bodyPr/>
          <a:lstStyle/>
          <a:p>
            <a:fld id="{C71C242F-20BE-4F6C-ABA6-9DCC8641EF60}" type="slidenum">
              <a:rPr lang="en-US" smtClean="0"/>
              <a:pPr/>
              <a:t>38</a:t>
            </a:fld>
            <a:endParaRPr lang="en-US"/>
          </a:p>
        </p:txBody>
      </p:sp>
      <p:pic>
        <p:nvPicPr>
          <p:cNvPr id="5" name="Picture 4">
            <a:extLst>
              <a:ext uri="{FF2B5EF4-FFF2-40B4-BE49-F238E27FC236}">
                <a16:creationId xmlns:a16="http://schemas.microsoft.com/office/drawing/2014/main" id="{D93D61B7-149D-214D-A40E-973062A82A5D}"/>
              </a:ext>
            </a:extLst>
          </p:cNvPr>
          <p:cNvPicPr>
            <a:picLocks noChangeAspect="1"/>
          </p:cNvPicPr>
          <p:nvPr/>
        </p:nvPicPr>
        <p:blipFill>
          <a:blip r:embed="rId2"/>
          <a:stretch>
            <a:fillRect/>
          </a:stretch>
        </p:blipFill>
        <p:spPr>
          <a:xfrm>
            <a:off x="-88900" y="1844037"/>
            <a:ext cx="9144000" cy="4512313"/>
          </a:xfrm>
          <a:prstGeom prst="rect">
            <a:avLst/>
          </a:prstGeom>
        </p:spPr>
      </p:pic>
    </p:spTree>
    <p:extLst>
      <p:ext uri="{BB962C8B-B14F-4D97-AF65-F5344CB8AC3E}">
        <p14:creationId xmlns:p14="http://schemas.microsoft.com/office/powerpoint/2010/main" val="35841875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A8887-C5C9-3746-B196-47FC5DCE7636}"/>
              </a:ext>
            </a:extLst>
          </p:cNvPr>
          <p:cNvSpPr>
            <a:spLocks noGrp="1"/>
          </p:cNvSpPr>
          <p:nvPr>
            <p:ph type="title"/>
          </p:nvPr>
        </p:nvSpPr>
        <p:spPr/>
        <p:txBody>
          <a:bodyPr>
            <a:normAutofit/>
          </a:bodyPr>
          <a:lstStyle/>
          <a:p>
            <a:r>
              <a:rPr lang="en-US" dirty="0"/>
              <a:t>Somatic mutations are </a:t>
            </a:r>
            <a:r>
              <a:rPr lang="en-US" dirty="0" err="1"/>
              <a:t>subclonal</a:t>
            </a:r>
            <a:endParaRPr lang="en-US" dirty="0"/>
          </a:p>
        </p:txBody>
      </p:sp>
      <p:sp>
        <p:nvSpPr>
          <p:cNvPr id="4" name="Slide Number Placeholder 3">
            <a:extLst>
              <a:ext uri="{FF2B5EF4-FFF2-40B4-BE49-F238E27FC236}">
                <a16:creationId xmlns:a16="http://schemas.microsoft.com/office/drawing/2014/main" id="{85774B13-57DA-BC4A-AFF1-DC959BA40336}"/>
              </a:ext>
            </a:extLst>
          </p:cNvPr>
          <p:cNvSpPr>
            <a:spLocks noGrp="1"/>
          </p:cNvSpPr>
          <p:nvPr>
            <p:ph type="sldNum" sz="quarter" idx="12"/>
          </p:nvPr>
        </p:nvSpPr>
        <p:spPr/>
        <p:txBody>
          <a:bodyPr/>
          <a:lstStyle/>
          <a:p>
            <a:fld id="{C71C242F-20BE-4F6C-ABA6-9DCC8641EF60}" type="slidenum">
              <a:rPr lang="en-US" smtClean="0"/>
              <a:pPr/>
              <a:t>39</a:t>
            </a:fld>
            <a:endParaRPr lang="en-US"/>
          </a:p>
        </p:txBody>
      </p:sp>
      <p:pic>
        <p:nvPicPr>
          <p:cNvPr id="5" name="Picture 4">
            <a:extLst>
              <a:ext uri="{FF2B5EF4-FFF2-40B4-BE49-F238E27FC236}">
                <a16:creationId xmlns:a16="http://schemas.microsoft.com/office/drawing/2014/main" id="{E8D0965A-E84A-D64B-BA4E-306232447E92}"/>
              </a:ext>
            </a:extLst>
          </p:cNvPr>
          <p:cNvPicPr>
            <a:picLocks noChangeAspect="1"/>
          </p:cNvPicPr>
          <p:nvPr/>
        </p:nvPicPr>
        <p:blipFill>
          <a:blip r:embed="rId2"/>
          <a:stretch>
            <a:fillRect/>
          </a:stretch>
        </p:blipFill>
        <p:spPr>
          <a:xfrm>
            <a:off x="795280" y="1612900"/>
            <a:ext cx="4429240" cy="4305300"/>
          </a:xfrm>
          <a:prstGeom prst="rect">
            <a:avLst/>
          </a:prstGeom>
        </p:spPr>
      </p:pic>
      <p:pic>
        <p:nvPicPr>
          <p:cNvPr id="7" name="Picture 6">
            <a:extLst>
              <a:ext uri="{FF2B5EF4-FFF2-40B4-BE49-F238E27FC236}">
                <a16:creationId xmlns:a16="http://schemas.microsoft.com/office/drawing/2014/main" id="{FFB58BFD-D66B-B241-8D00-4C23AA0787AD}"/>
              </a:ext>
            </a:extLst>
          </p:cNvPr>
          <p:cNvPicPr>
            <a:picLocks noChangeAspect="1"/>
          </p:cNvPicPr>
          <p:nvPr/>
        </p:nvPicPr>
        <p:blipFill>
          <a:blip r:embed="rId3"/>
          <a:stretch>
            <a:fillRect/>
          </a:stretch>
        </p:blipFill>
        <p:spPr>
          <a:xfrm>
            <a:off x="5554720" y="3956050"/>
            <a:ext cx="2120900" cy="1193988"/>
          </a:xfrm>
          <a:prstGeom prst="rect">
            <a:avLst/>
          </a:prstGeom>
        </p:spPr>
      </p:pic>
      <p:sp>
        <p:nvSpPr>
          <p:cNvPr id="8" name="TextBox 7">
            <a:extLst>
              <a:ext uri="{FF2B5EF4-FFF2-40B4-BE49-F238E27FC236}">
                <a16:creationId xmlns:a16="http://schemas.microsoft.com/office/drawing/2014/main" id="{1C28E23A-38FF-2149-8D60-76FFDF5E102D}"/>
              </a:ext>
            </a:extLst>
          </p:cNvPr>
          <p:cNvSpPr txBox="1"/>
          <p:nvPr/>
        </p:nvSpPr>
        <p:spPr>
          <a:xfrm>
            <a:off x="5554720" y="1657875"/>
            <a:ext cx="3919480" cy="1015663"/>
          </a:xfrm>
          <a:prstGeom prst="rect">
            <a:avLst/>
          </a:prstGeom>
          <a:noFill/>
        </p:spPr>
        <p:txBody>
          <a:bodyPr wrap="square" rtlCol="0">
            <a:spAutoFit/>
          </a:bodyPr>
          <a:lstStyle/>
          <a:p>
            <a:r>
              <a:rPr lang="en-US" sz="2000" dirty="0"/>
              <a:t>Classification of somatic mutations in 214 primary HGSOC tumors from TCGA</a:t>
            </a:r>
          </a:p>
        </p:txBody>
      </p:sp>
      <p:sp>
        <p:nvSpPr>
          <p:cNvPr id="9" name="TextBox 8">
            <a:extLst>
              <a:ext uri="{FF2B5EF4-FFF2-40B4-BE49-F238E27FC236}">
                <a16:creationId xmlns:a16="http://schemas.microsoft.com/office/drawing/2014/main" id="{091410C5-D912-D442-BAE8-40B42E8A84C0}"/>
              </a:ext>
            </a:extLst>
          </p:cNvPr>
          <p:cNvSpPr txBox="1"/>
          <p:nvPr/>
        </p:nvSpPr>
        <p:spPr>
          <a:xfrm>
            <a:off x="139700" y="6033184"/>
            <a:ext cx="8890000" cy="276999"/>
          </a:xfrm>
          <a:prstGeom prst="rect">
            <a:avLst/>
          </a:prstGeom>
          <a:noFill/>
        </p:spPr>
        <p:txBody>
          <a:bodyPr wrap="square" rtlCol="0">
            <a:spAutoFit/>
          </a:bodyPr>
          <a:lstStyle/>
          <a:p>
            <a:r>
              <a:rPr lang="en-US" sz="1200" dirty="0"/>
              <a:t>Carter SL </a:t>
            </a:r>
            <a:r>
              <a:rPr lang="en-US" sz="1200" i="1" dirty="0"/>
              <a:t>et al.</a:t>
            </a:r>
            <a:r>
              <a:rPr lang="en-US" sz="1200" dirty="0"/>
              <a:t>: </a:t>
            </a:r>
            <a:r>
              <a:rPr lang="en-US" sz="1200" b="1" dirty="0"/>
              <a:t>Absolute quantification of somatic DNA alterations in human cancer</a:t>
            </a:r>
            <a:r>
              <a:rPr lang="en-US" sz="1200" dirty="0"/>
              <a:t>. </a:t>
            </a:r>
            <a:r>
              <a:rPr lang="en-US" sz="1200" i="1" dirty="0"/>
              <a:t>Nat. </a:t>
            </a:r>
            <a:r>
              <a:rPr lang="en-US" sz="1200" i="1" dirty="0" err="1"/>
              <a:t>Biotechnol</a:t>
            </a:r>
            <a:r>
              <a:rPr lang="en-US" sz="1200" i="1" dirty="0"/>
              <a:t>.</a:t>
            </a:r>
            <a:r>
              <a:rPr lang="en-US" sz="1200" dirty="0"/>
              <a:t> 2012, </a:t>
            </a:r>
            <a:r>
              <a:rPr lang="en-US" sz="1200" b="1" dirty="0"/>
              <a:t>30</a:t>
            </a:r>
            <a:r>
              <a:rPr lang="en-US" sz="1200" dirty="0"/>
              <a:t>:413–421.</a:t>
            </a:r>
          </a:p>
        </p:txBody>
      </p:sp>
    </p:spTree>
    <p:extLst>
      <p:ext uri="{BB962C8B-B14F-4D97-AF65-F5344CB8AC3E}">
        <p14:creationId xmlns:p14="http://schemas.microsoft.com/office/powerpoint/2010/main" val="16576671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AD167-BAE9-464F-B682-4623AEEA1162}"/>
              </a:ext>
            </a:extLst>
          </p:cNvPr>
          <p:cNvSpPr>
            <a:spLocks noGrp="1"/>
          </p:cNvSpPr>
          <p:nvPr>
            <p:ph type="title"/>
          </p:nvPr>
        </p:nvSpPr>
        <p:spPr/>
        <p:txBody>
          <a:bodyPr>
            <a:normAutofit fontScale="90000"/>
          </a:bodyPr>
          <a:lstStyle/>
          <a:p>
            <a:r>
              <a:rPr lang="en-US" dirty="0"/>
              <a:t>Attempts to simplify a complex disease</a:t>
            </a:r>
            <a:br>
              <a:rPr lang="en-US" dirty="0"/>
            </a:br>
            <a:r>
              <a:rPr lang="en-US" dirty="0"/>
              <a:t>using tools of genomics</a:t>
            </a:r>
          </a:p>
        </p:txBody>
      </p:sp>
      <p:sp>
        <p:nvSpPr>
          <p:cNvPr id="3" name="Content Placeholder 2">
            <a:extLst>
              <a:ext uri="{FF2B5EF4-FFF2-40B4-BE49-F238E27FC236}">
                <a16:creationId xmlns:a16="http://schemas.microsoft.com/office/drawing/2014/main" id="{C54AFC6A-FF02-BC45-B080-91886C110EAA}"/>
              </a:ext>
            </a:extLst>
          </p:cNvPr>
          <p:cNvSpPr>
            <a:spLocks noGrp="1"/>
          </p:cNvSpPr>
          <p:nvPr>
            <p:ph idx="1"/>
          </p:nvPr>
        </p:nvSpPr>
        <p:spPr>
          <a:xfrm>
            <a:off x="457200" y="1600200"/>
            <a:ext cx="8229600" cy="4525963"/>
          </a:xfrm>
        </p:spPr>
        <p:txBody>
          <a:bodyPr>
            <a:normAutofit lnSpcReduction="10000"/>
          </a:bodyPr>
          <a:lstStyle/>
          <a:p>
            <a:pPr marL="0" indent="0">
              <a:buNone/>
            </a:pPr>
            <a:endParaRPr lang="en-US" dirty="0"/>
          </a:p>
          <a:p>
            <a:pPr marL="0" indent="0">
              <a:buNone/>
            </a:pPr>
            <a:r>
              <a:rPr lang="en-US" dirty="0"/>
              <a:t>Two historical approaches:</a:t>
            </a:r>
          </a:p>
          <a:p>
            <a:pPr marL="0" indent="0">
              <a:buNone/>
            </a:pPr>
            <a:endParaRPr lang="en-US" dirty="0"/>
          </a:p>
          <a:p>
            <a:pPr marL="914400" lvl="1" indent="-514350">
              <a:buFont typeface="+mj-lt"/>
              <a:buAutoNum type="arabicPeriod"/>
            </a:pPr>
            <a:r>
              <a:rPr lang="en-US" sz="3200" dirty="0"/>
              <a:t>Supervised classifiers</a:t>
            </a:r>
          </a:p>
          <a:p>
            <a:pPr marL="1314450" lvl="2" indent="-514350"/>
            <a:r>
              <a:rPr lang="en-US" sz="2800" dirty="0"/>
              <a:t>Predictors of survival or surgical outcomes</a:t>
            </a:r>
          </a:p>
          <a:p>
            <a:pPr marL="914400" lvl="1" indent="-514350">
              <a:buFont typeface="+mj-lt"/>
              <a:buAutoNum type="arabicPeriod"/>
            </a:pPr>
            <a:endParaRPr lang="en-US" sz="3200" dirty="0"/>
          </a:p>
          <a:p>
            <a:pPr marL="914400" lvl="1" indent="-514350">
              <a:buFont typeface="+mj-lt"/>
              <a:buAutoNum type="arabicPeriod"/>
            </a:pPr>
            <a:r>
              <a:rPr lang="en-US" sz="3200" dirty="0"/>
              <a:t>Unsupervised classifiers</a:t>
            </a:r>
          </a:p>
          <a:p>
            <a:pPr marL="1257300" lvl="2" indent="-457200"/>
            <a:r>
              <a:rPr lang="en-US" sz="2800" dirty="0"/>
              <a:t>Hierarchical clustering</a:t>
            </a:r>
          </a:p>
        </p:txBody>
      </p:sp>
      <p:sp>
        <p:nvSpPr>
          <p:cNvPr id="4" name="Slide Number Placeholder 3">
            <a:extLst>
              <a:ext uri="{FF2B5EF4-FFF2-40B4-BE49-F238E27FC236}">
                <a16:creationId xmlns:a16="http://schemas.microsoft.com/office/drawing/2014/main" id="{B043C5DA-C779-2741-9B75-F2BF31A5D599}"/>
              </a:ext>
            </a:extLst>
          </p:cNvPr>
          <p:cNvSpPr>
            <a:spLocks noGrp="1"/>
          </p:cNvSpPr>
          <p:nvPr>
            <p:ph type="sldNum" sz="quarter" idx="12"/>
          </p:nvPr>
        </p:nvSpPr>
        <p:spPr/>
        <p:txBody>
          <a:bodyPr/>
          <a:lstStyle/>
          <a:p>
            <a:fld id="{C71C242F-20BE-4F6C-ABA6-9DCC8641EF60}" type="slidenum">
              <a:rPr lang="en-US" smtClean="0"/>
              <a:pPr/>
              <a:t>4</a:t>
            </a:fld>
            <a:endParaRPr lang="en-US"/>
          </a:p>
        </p:txBody>
      </p:sp>
    </p:spTree>
    <p:extLst>
      <p:ext uri="{BB962C8B-B14F-4D97-AF65-F5344CB8AC3E}">
        <p14:creationId xmlns:p14="http://schemas.microsoft.com/office/powerpoint/2010/main" val="8611055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A9CEC-1EB8-2B4A-9D2F-B340F4D2DED3}"/>
              </a:ext>
            </a:extLst>
          </p:cNvPr>
          <p:cNvSpPr>
            <a:spLocks noGrp="1"/>
          </p:cNvSpPr>
          <p:nvPr>
            <p:ph type="title"/>
          </p:nvPr>
        </p:nvSpPr>
        <p:spPr/>
        <p:txBody>
          <a:bodyPr>
            <a:normAutofit fontScale="90000"/>
          </a:bodyPr>
          <a:lstStyle/>
          <a:p>
            <a:r>
              <a:rPr lang="en-US" dirty="0"/>
              <a:t>OVC somatic mutations are </a:t>
            </a:r>
            <a:r>
              <a:rPr lang="en-US" dirty="0" err="1"/>
              <a:t>subclonal</a:t>
            </a:r>
            <a:endParaRPr lang="en-US" dirty="0"/>
          </a:p>
        </p:txBody>
      </p:sp>
      <p:sp>
        <p:nvSpPr>
          <p:cNvPr id="4" name="Slide Number Placeholder 3">
            <a:extLst>
              <a:ext uri="{FF2B5EF4-FFF2-40B4-BE49-F238E27FC236}">
                <a16:creationId xmlns:a16="http://schemas.microsoft.com/office/drawing/2014/main" id="{52FE536F-2964-944B-A176-E70E116863B7}"/>
              </a:ext>
            </a:extLst>
          </p:cNvPr>
          <p:cNvSpPr>
            <a:spLocks noGrp="1"/>
          </p:cNvSpPr>
          <p:nvPr>
            <p:ph type="sldNum" sz="quarter" idx="12"/>
          </p:nvPr>
        </p:nvSpPr>
        <p:spPr/>
        <p:txBody>
          <a:bodyPr/>
          <a:lstStyle/>
          <a:p>
            <a:fld id="{C71C242F-20BE-4F6C-ABA6-9DCC8641EF60}" type="slidenum">
              <a:rPr lang="en-US" smtClean="0"/>
              <a:pPr/>
              <a:t>40</a:t>
            </a:fld>
            <a:endParaRPr lang="en-US"/>
          </a:p>
        </p:txBody>
      </p:sp>
      <p:pic>
        <p:nvPicPr>
          <p:cNvPr id="5" name="Picture 4">
            <a:extLst>
              <a:ext uri="{FF2B5EF4-FFF2-40B4-BE49-F238E27FC236}">
                <a16:creationId xmlns:a16="http://schemas.microsoft.com/office/drawing/2014/main" id="{A1C8E7B9-2AF9-AD47-AEB3-D40DEB26D933}"/>
              </a:ext>
            </a:extLst>
          </p:cNvPr>
          <p:cNvPicPr>
            <a:picLocks noChangeAspect="1"/>
          </p:cNvPicPr>
          <p:nvPr/>
        </p:nvPicPr>
        <p:blipFill rotWithShape="1">
          <a:blip r:embed="rId2"/>
          <a:srcRect t="-1" b="513"/>
          <a:stretch/>
        </p:blipFill>
        <p:spPr>
          <a:xfrm>
            <a:off x="1778000" y="1248591"/>
            <a:ext cx="5359400" cy="4928241"/>
          </a:xfrm>
          <a:prstGeom prst="rect">
            <a:avLst/>
          </a:prstGeom>
        </p:spPr>
      </p:pic>
      <p:sp>
        <p:nvSpPr>
          <p:cNvPr id="6" name="TextBox 5">
            <a:extLst>
              <a:ext uri="{FF2B5EF4-FFF2-40B4-BE49-F238E27FC236}">
                <a16:creationId xmlns:a16="http://schemas.microsoft.com/office/drawing/2014/main" id="{4FC00BDF-E44E-8E41-B964-2CF7F8F99025}"/>
              </a:ext>
            </a:extLst>
          </p:cNvPr>
          <p:cNvSpPr txBox="1"/>
          <p:nvPr/>
        </p:nvSpPr>
        <p:spPr>
          <a:xfrm>
            <a:off x="12700" y="6623994"/>
            <a:ext cx="8890000" cy="276999"/>
          </a:xfrm>
          <a:prstGeom prst="rect">
            <a:avLst/>
          </a:prstGeom>
          <a:noFill/>
        </p:spPr>
        <p:txBody>
          <a:bodyPr wrap="square" rtlCol="0">
            <a:spAutoFit/>
          </a:bodyPr>
          <a:lstStyle/>
          <a:p>
            <a:r>
              <a:rPr lang="en-US" sz="1200" dirty="0"/>
              <a:t>Carter SL </a:t>
            </a:r>
            <a:r>
              <a:rPr lang="en-US" sz="1200" i="1" dirty="0"/>
              <a:t>et al.</a:t>
            </a:r>
            <a:r>
              <a:rPr lang="en-US" sz="1200" dirty="0"/>
              <a:t>: </a:t>
            </a:r>
            <a:r>
              <a:rPr lang="en-US" sz="1200" b="1" dirty="0"/>
              <a:t>Absolute quantification of somatic DNA alterations in human cancer</a:t>
            </a:r>
            <a:r>
              <a:rPr lang="en-US" sz="1200" dirty="0"/>
              <a:t>. </a:t>
            </a:r>
            <a:r>
              <a:rPr lang="en-US" sz="1200" i="1" dirty="0"/>
              <a:t>Nat. </a:t>
            </a:r>
            <a:r>
              <a:rPr lang="en-US" sz="1200" i="1" dirty="0" err="1"/>
              <a:t>Biotechnol</a:t>
            </a:r>
            <a:r>
              <a:rPr lang="en-US" sz="1200" i="1" dirty="0"/>
              <a:t>.</a:t>
            </a:r>
            <a:r>
              <a:rPr lang="en-US" sz="1200" dirty="0"/>
              <a:t> 2012, </a:t>
            </a:r>
            <a:r>
              <a:rPr lang="en-US" sz="1200" b="1" dirty="0"/>
              <a:t>30</a:t>
            </a:r>
            <a:r>
              <a:rPr lang="en-US" sz="1200" dirty="0"/>
              <a:t>:413–421.</a:t>
            </a:r>
          </a:p>
        </p:txBody>
      </p:sp>
    </p:spTree>
    <p:extLst>
      <p:ext uri="{BB962C8B-B14F-4D97-AF65-F5344CB8AC3E}">
        <p14:creationId xmlns:p14="http://schemas.microsoft.com/office/powerpoint/2010/main" val="39373603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4423" y="1328498"/>
            <a:ext cx="4708828" cy="4708828"/>
          </a:xfrm>
          <a:prstGeom prst="rect">
            <a:avLst/>
          </a:prstGeom>
        </p:spPr>
      </p:pic>
      <p:sp>
        <p:nvSpPr>
          <p:cNvPr id="17" name="Title 16"/>
          <p:cNvSpPr>
            <a:spLocks noGrp="1"/>
          </p:cNvSpPr>
          <p:nvPr>
            <p:ph type="title"/>
          </p:nvPr>
        </p:nvSpPr>
        <p:spPr/>
        <p:txBody>
          <a:bodyPr/>
          <a:lstStyle/>
          <a:p>
            <a:r>
              <a:rPr lang="en-US" dirty="0"/>
              <a:t>MultiAssayExperiment design</a:t>
            </a:r>
          </a:p>
        </p:txBody>
      </p:sp>
      <p:sp>
        <p:nvSpPr>
          <p:cNvPr id="50" name="Shape 56"/>
          <p:cNvSpPr txBox="1"/>
          <p:nvPr/>
        </p:nvSpPr>
        <p:spPr>
          <a:xfrm>
            <a:off x="6633251" y="4457628"/>
            <a:ext cx="2510749" cy="892757"/>
          </a:xfrm>
          <a:prstGeom prst="rect">
            <a:avLst/>
          </a:prstGeom>
          <a:noFill/>
          <a:ln>
            <a:noFill/>
          </a:ln>
        </p:spPr>
        <p:txBody>
          <a:bodyPr lIns="91425" tIns="91425" rIns="91425" bIns="91425" anchor="t" anchorCtr="0">
            <a:noAutofit/>
          </a:bodyPr>
          <a:lstStyle/>
          <a:p>
            <a:pPr lvl="0" rtl="0">
              <a:spcBef>
                <a:spcPts val="0"/>
              </a:spcBef>
              <a:buNone/>
            </a:pPr>
            <a:r>
              <a:rPr lang="en-US" sz="2000" i="1" dirty="0"/>
              <a:t>Figure Credit: Marcel Ramos</a:t>
            </a:r>
            <a:endParaRPr lang="en" sz="2000" i="1" dirty="0"/>
          </a:p>
        </p:txBody>
      </p:sp>
      <p:sp>
        <p:nvSpPr>
          <p:cNvPr id="2" name="Slide Number Placeholder 1"/>
          <p:cNvSpPr>
            <a:spLocks noGrp="1"/>
          </p:cNvSpPr>
          <p:nvPr>
            <p:ph type="sldNum" sz="quarter" idx="12"/>
          </p:nvPr>
        </p:nvSpPr>
        <p:spPr/>
        <p:txBody>
          <a:bodyPr/>
          <a:lstStyle/>
          <a:p>
            <a:fld id="{221F14C6-C6E7-9F41-BE3F-C5DEE757CDB8}" type="slidenum">
              <a:rPr lang="en-US" smtClean="0"/>
              <a:pPr/>
              <a:t>41</a:t>
            </a:fld>
            <a:endParaRPr lang="en-US" dirty="0"/>
          </a:p>
        </p:txBody>
      </p:sp>
      <p:sp>
        <p:nvSpPr>
          <p:cNvPr id="8" name="TextBox 7">
            <a:extLst>
              <a:ext uri="{FF2B5EF4-FFF2-40B4-BE49-F238E27FC236}">
                <a16:creationId xmlns:a16="http://schemas.microsoft.com/office/drawing/2014/main" id="{B88B7682-B0F9-894A-9FC4-150DDF41AF6D}"/>
              </a:ext>
            </a:extLst>
          </p:cNvPr>
          <p:cNvSpPr txBox="1"/>
          <p:nvPr/>
        </p:nvSpPr>
        <p:spPr>
          <a:xfrm>
            <a:off x="127000" y="6126163"/>
            <a:ext cx="7150100" cy="523220"/>
          </a:xfrm>
          <a:prstGeom prst="rect">
            <a:avLst/>
          </a:prstGeom>
          <a:noFill/>
        </p:spPr>
        <p:txBody>
          <a:bodyPr wrap="square" rtlCol="0">
            <a:spAutoFit/>
          </a:bodyPr>
          <a:lstStyle/>
          <a:p>
            <a:r>
              <a:rPr lang="en-US" sz="1400" dirty="0"/>
              <a:t>Ramos M </a:t>
            </a:r>
            <a:r>
              <a:rPr lang="en-US" sz="1400" i="1" dirty="0"/>
              <a:t>et al.</a:t>
            </a:r>
            <a:r>
              <a:rPr lang="en-US" sz="1400" dirty="0"/>
              <a:t>: Software for the Integration of </a:t>
            </a:r>
            <a:r>
              <a:rPr lang="en-US" sz="1400" dirty="0" err="1"/>
              <a:t>Multiomics</a:t>
            </a:r>
            <a:r>
              <a:rPr lang="en-US" sz="1400" dirty="0"/>
              <a:t> Experiments in Bioconductor. Cancer Res. 2017, 77:e39–e42.</a:t>
            </a:r>
          </a:p>
        </p:txBody>
      </p:sp>
    </p:spTree>
    <p:extLst>
      <p:ext uri="{BB962C8B-B14F-4D97-AF65-F5344CB8AC3E}">
        <p14:creationId xmlns:p14="http://schemas.microsoft.com/office/powerpoint/2010/main" val="42066308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F21CB-298D-EA4E-BAA0-184487110231}"/>
              </a:ext>
            </a:extLst>
          </p:cNvPr>
          <p:cNvSpPr>
            <a:spLocks noGrp="1"/>
          </p:cNvSpPr>
          <p:nvPr>
            <p:ph type="title"/>
          </p:nvPr>
        </p:nvSpPr>
        <p:spPr/>
        <p:txBody>
          <a:bodyPr>
            <a:normAutofit fontScale="90000"/>
          </a:bodyPr>
          <a:lstStyle/>
          <a:p>
            <a:r>
              <a:rPr lang="en-US" dirty="0"/>
              <a:t>Reliable analysis of clinical tumor-only whole-exome sequencing</a:t>
            </a:r>
          </a:p>
        </p:txBody>
      </p:sp>
      <p:sp>
        <p:nvSpPr>
          <p:cNvPr id="4" name="Slide Number Placeholder 3">
            <a:extLst>
              <a:ext uri="{FF2B5EF4-FFF2-40B4-BE49-F238E27FC236}">
                <a16:creationId xmlns:a16="http://schemas.microsoft.com/office/drawing/2014/main" id="{AEA9DDFC-6BAC-4E41-9CAA-7BDFD42B3956}"/>
              </a:ext>
            </a:extLst>
          </p:cNvPr>
          <p:cNvSpPr>
            <a:spLocks noGrp="1"/>
          </p:cNvSpPr>
          <p:nvPr>
            <p:ph type="sldNum" sz="quarter" idx="12"/>
          </p:nvPr>
        </p:nvSpPr>
        <p:spPr/>
        <p:txBody>
          <a:bodyPr/>
          <a:lstStyle/>
          <a:p>
            <a:fld id="{C71C242F-20BE-4F6C-ABA6-9DCC8641EF60}" type="slidenum">
              <a:rPr lang="en-US" smtClean="0"/>
              <a:pPr/>
              <a:t>42</a:t>
            </a:fld>
            <a:endParaRPr lang="en-US"/>
          </a:p>
        </p:txBody>
      </p:sp>
      <p:pic>
        <p:nvPicPr>
          <p:cNvPr id="5" name="Picture 4">
            <a:extLst>
              <a:ext uri="{FF2B5EF4-FFF2-40B4-BE49-F238E27FC236}">
                <a16:creationId xmlns:a16="http://schemas.microsoft.com/office/drawing/2014/main" id="{0085FEC9-17C0-2843-857F-24C3DAA2E340}"/>
              </a:ext>
            </a:extLst>
          </p:cNvPr>
          <p:cNvPicPr>
            <a:picLocks noChangeAspect="1"/>
          </p:cNvPicPr>
          <p:nvPr/>
        </p:nvPicPr>
        <p:blipFill>
          <a:blip r:embed="rId2"/>
          <a:stretch>
            <a:fillRect/>
          </a:stretch>
        </p:blipFill>
        <p:spPr>
          <a:xfrm>
            <a:off x="425450" y="1410970"/>
            <a:ext cx="5152390" cy="2706386"/>
          </a:xfrm>
          <a:prstGeom prst="rect">
            <a:avLst/>
          </a:prstGeom>
        </p:spPr>
      </p:pic>
      <p:pic>
        <p:nvPicPr>
          <p:cNvPr id="6" name="Picture 5">
            <a:extLst>
              <a:ext uri="{FF2B5EF4-FFF2-40B4-BE49-F238E27FC236}">
                <a16:creationId xmlns:a16="http://schemas.microsoft.com/office/drawing/2014/main" id="{B6B1A800-2453-8249-A64B-977D7E7EBBE6}"/>
              </a:ext>
            </a:extLst>
          </p:cNvPr>
          <p:cNvPicPr>
            <a:picLocks noChangeAspect="1"/>
          </p:cNvPicPr>
          <p:nvPr/>
        </p:nvPicPr>
        <p:blipFill>
          <a:blip r:embed="rId3"/>
          <a:stretch>
            <a:fillRect/>
          </a:stretch>
        </p:blipFill>
        <p:spPr>
          <a:xfrm>
            <a:off x="289560" y="4213769"/>
            <a:ext cx="5288280" cy="2667749"/>
          </a:xfrm>
          <a:prstGeom prst="rect">
            <a:avLst/>
          </a:prstGeom>
        </p:spPr>
      </p:pic>
      <p:sp>
        <p:nvSpPr>
          <p:cNvPr id="9" name="TextBox 8">
            <a:extLst>
              <a:ext uri="{FF2B5EF4-FFF2-40B4-BE49-F238E27FC236}">
                <a16:creationId xmlns:a16="http://schemas.microsoft.com/office/drawing/2014/main" id="{F5B32E91-DB11-EA47-8333-E7D7F3B4CF00}"/>
              </a:ext>
            </a:extLst>
          </p:cNvPr>
          <p:cNvSpPr txBox="1"/>
          <p:nvPr/>
        </p:nvSpPr>
        <p:spPr>
          <a:xfrm>
            <a:off x="5577840" y="5253688"/>
            <a:ext cx="3670300" cy="830997"/>
          </a:xfrm>
          <a:prstGeom prst="rect">
            <a:avLst/>
          </a:prstGeom>
          <a:noFill/>
        </p:spPr>
        <p:txBody>
          <a:bodyPr wrap="square" rtlCol="0">
            <a:spAutoFit/>
          </a:bodyPr>
          <a:lstStyle/>
          <a:p>
            <a:r>
              <a:rPr lang="en-US" sz="1200" dirty="0"/>
              <a:t>Oh </a:t>
            </a:r>
            <a:r>
              <a:rPr lang="en-US" sz="1200" i="1" dirty="0"/>
              <a:t>et al. </a:t>
            </a:r>
            <a:r>
              <a:rPr lang="en-US" sz="1200" dirty="0"/>
              <a:t>Reliable analysis of clinical tumor-only whole exome sequencing data. JCO Clinical Cancer Investigation (</a:t>
            </a:r>
            <a:r>
              <a:rPr lang="en-US" sz="1200" i="1" dirty="0"/>
              <a:t>In Press). </a:t>
            </a:r>
            <a:r>
              <a:rPr lang="en-US" sz="1200" dirty="0">
                <a:hlinkClick r:id="rId4"/>
              </a:rPr>
              <a:t>https://www.biorxiv.org/content/10.1101/552711v2</a:t>
            </a:r>
            <a:endParaRPr lang="en-US" sz="1200" dirty="0"/>
          </a:p>
        </p:txBody>
      </p:sp>
    </p:spTree>
    <p:extLst>
      <p:ext uri="{BB962C8B-B14F-4D97-AF65-F5344CB8AC3E}">
        <p14:creationId xmlns:p14="http://schemas.microsoft.com/office/powerpoint/2010/main" val="34088114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1584787" y="1661158"/>
          <a:ext cx="5984414" cy="4135662"/>
        </p:xfrm>
        <a:graphic>
          <a:graphicData uri="http://schemas.openxmlformats.org/drawingml/2006/table">
            <a:tbl>
              <a:tblPr firstRow="1" bandRow="1">
                <a:tableStyleId>{5C22544A-7EE6-4342-B048-85BDC9FD1C3A}</a:tableStyleId>
              </a:tblPr>
              <a:tblGrid>
                <a:gridCol w="664935">
                  <a:extLst>
                    <a:ext uri="{9D8B030D-6E8A-4147-A177-3AD203B41FA5}">
                      <a16:colId xmlns:a16="http://schemas.microsoft.com/office/drawing/2014/main" val="495368565"/>
                    </a:ext>
                  </a:extLst>
                </a:gridCol>
                <a:gridCol w="664935">
                  <a:extLst>
                    <a:ext uri="{9D8B030D-6E8A-4147-A177-3AD203B41FA5}">
                      <a16:colId xmlns:a16="http://schemas.microsoft.com/office/drawing/2014/main" val="1063661409"/>
                    </a:ext>
                  </a:extLst>
                </a:gridCol>
                <a:gridCol w="2327272">
                  <a:extLst>
                    <a:ext uri="{9D8B030D-6E8A-4147-A177-3AD203B41FA5}">
                      <a16:colId xmlns:a16="http://schemas.microsoft.com/office/drawing/2014/main" val="1479851905"/>
                    </a:ext>
                  </a:extLst>
                </a:gridCol>
                <a:gridCol w="2327272">
                  <a:extLst>
                    <a:ext uri="{9D8B030D-6E8A-4147-A177-3AD203B41FA5}">
                      <a16:colId xmlns:a16="http://schemas.microsoft.com/office/drawing/2014/main" val="188804056"/>
                    </a:ext>
                  </a:extLst>
                </a:gridCol>
              </a:tblGrid>
              <a:tr h="745263">
                <a:tc>
                  <a:txBody>
                    <a:bodyPr/>
                    <a:lstStyle/>
                    <a:p>
                      <a:pPr algn="ctr"/>
                      <a:endParaRPr lang="en-GB" sz="1600" dirty="0">
                        <a:latin typeface="Gill Sans MT" panose="020B0502020104020203" pitchFamily="34" charset="0"/>
                      </a:endParaRPr>
                    </a:p>
                  </a:txBody>
                  <a:tcPr marL="59887" marR="59887" marT="39925" marB="39925" anchor="ctr">
                    <a:noFill/>
                  </a:tcPr>
                </a:tc>
                <a:tc>
                  <a:txBody>
                    <a:bodyPr/>
                    <a:lstStyle/>
                    <a:p>
                      <a:pPr algn="ctr"/>
                      <a:endParaRPr lang="en-GB" sz="1600" dirty="0">
                        <a:latin typeface="Gill Sans MT" panose="020B0502020104020203" pitchFamily="34" charset="0"/>
                      </a:endParaRPr>
                    </a:p>
                  </a:txBody>
                  <a:tcPr marL="59887" marR="59887" marT="39925" marB="39925" anchor="ctr">
                    <a:noFill/>
                  </a:tcPr>
                </a:tc>
                <a:tc gridSpan="2">
                  <a:txBody>
                    <a:bodyPr/>
                    <a:lstStyle/>
                    <a:p>
                      <a:pPr algn="ctr"/>
                      <a:r>
                        <a:rPr lang="en-GB" sz="4400" dirty="0">
                          <a:solidFill>
                            <a:schemeClr val="bg1"/>
                          </a:solidFill>
                          <a:latin typeface="Gill Sans MT" panose="020B0502020104020203" pitchFamily="34" charset="0"/>
                        </a:rPr>
                        <a:t>Data</a:t>
                      </a:r>
                    </a:p>
                  </a:txBody>
                  <a:tcPr marL="79850" marR="79850" marT="39925" marB="39925" anchor="ctr">
                    <a:solidFill>
                      <a:srgbClr val="008080"/>
                    </a:solidFill>
                  </a:tcPr>
                </a:tc>
                <a:tc hMerge="1">
                  <a:txBody>
                    <a:bodyPr/>
                    <a:lstStyle/>
                    <a:p>
                      <a:endParaRPr lang="en-GB" dirty="0"/>
                    </a:p>
                  </a:txBody>
                  <a:tcPr/>
                </a:tc>
                <a:extLst>
                  <a:ext uri="{0D108BD9-81ED-4DB2-BD59-A6C34878D82A}">
                    <a16:rowId xmlns:a16="http://schemas.microsoft.com/office/drawing/2014/main" val="2690884886"/>
                  </a:ext>
                </a:extLst>
              </a:tr>
              <a:tr h="735924">
                <a:tc>
                  <a:txBody>
                    <a:bodyPr/>
                    <a:lstStyle/>
                    <a:p>
                      <a:pPr algn="ctr"/>
                      <a:endParaRPr lang="en-GB" sz="1600" dirty="0">
                        <a:latin typeface="Gill Sans MT" panose="020B0502020104020203" pitchFamily="34" charset="0"/>
                      </a:endParaRPr>
                    </a:p>
                  </a:txBody>
                  <a:tcPr marL="59887" marR="59887" marT="39925" marB="39925" anchor="ctr">
                    <a:noFill/>
                  </a:tcPr>
                </a:tc>
                <a:tc>
                  <a:txBody>
                    <a:bodyPr/>
                    <a:lstStyle/>
                    <a:p>
                      <a:pPr algn="ctr"/>
                      <a:endParaRPr lang="en-GB" sz="1600" dirty="0">
                        <a:latin typeface="Gill Sans MT" panose="020B0502020104020203" pitchFamily="34" charset="0"/>
                      </a:endParaRPr>
                    </a:p>
                  </a:txBody>
                  <a:tcPr marL="59887" marR="59887" marT="39925" marB="39925" anchor="ctr">
                    <a:noFill/>
                  </a:tcPr>
                </a:tc>
                <a:tc>
                  <a:txBody>
                    <a:bodyPr/>
                    <a:lstStyle/>
                    <a:p>
                      <a:pPr algn="ctr"/>
                      <a:r>
                        <a:rPr lang="en-GB" sz="2400" dirty="0">
                          <a:latin typeface="Gill Sans MT" panose="020B0502020104020203" pitchFamily="34" charset="0"/>
                        </a:rPr>
                        <a:t>Same</a:t>
                      </a:r>
                    </a:p>
                  </a:txBody>
                  <a:tcPr marL="59887" marR="59887" marT="39925" marB="39925" anchor="ctr">
                    <a:solidFill>
                      <a:srgbClr val="008080">
                        <a:alpha val="50000"/>
                      </a:srgbClr>
                    </a:solidFill>
                  </a:tcPr>
                </a:tc>
                <a:tc>
                  <a:txBody>
                    <a:bodyPr/>
                    <a:lstStyle/>
                    <a:p>
                      <a:pPr algn="ctr"/>
                      <a:r>
                        <a:rPr lang="en-GB" sz="2400" dirty="0">
                          <a:latin typeface="Gill Sans MT" panose="020B0502020104020203" pitchFamily="34" charset="0"/>
                        </a:rPr>
                        <a:t>Different</a:t>
                      </a:r>
                    </a:p>
                  </a:txBody>
                  <a:tcPr marL="59887" marR="59887" marT="39925" marB="39925" anchor="ctr">
                    <a:solidFill>
                      <a:srgbClr val="008080">
                        <a:alpha val="50000"/>
                      </a:srgbClr>
                    </a:solidFill>
                  </a:tcPr>
                </a:tc>
                <a:extLst>
                  <a:ext uri="{0D108BD9-81ED-4DB2-BD59-A6C34878D82A}">
                    <a16:rowId xmlns:a16="http://schemas.microsoft.com/office/drawing/2014/main" val="2299976131"/>
                  </a:ext>
                </a:extLst>
              </a:tr>
              <a:tr h="1324664">
                <a:tc rowSpan="2">
                  <a:txBody>
                    <a:bodyPr/>
                    <a:lstStyle/>
                    <a:p>
                      <a:pPr algn="ctr"/>
                      <a:r>
                        <a:rPr lang="en-GB" sz="4400" b="1" dirty="0">
                          <a:solidFill>
                            <a:schemeClr val="bg1"/>
                          </a:solidFill>
                          <a:latin typeface="Gill Sans MT" panose="020B0502020104020203" pitchFamily="34" charset="0"/>
                        </a:rPr>
                        <a:t>Code</a:t>
                      </a:r>
                    </a:p>
                  </a:txBody>
                  <a:tcPr marL="79850" marR="79850" marT="39925" marB="39925" vert="vert270" anchor="ctr">
                    <a:solidFill>
                      <a:srgbClr val="008080"/>
                    </a:solidFill>
                  </a:tcPr>
                </a:tc>
                <a:tc>
                  <a:txBody>
                    <a:bodyPr/>
                    <a:lstStyle/>
                    <a:p>
                      <a:pPr algn="ctr"/>
                      <a:r>
                        <a:rPr lang="en-GB" sz="2400" dirty="0">
                          <a:latin typeface="Gill Sans MT" panose="020B0502020104020203" pitchFamily="34" charset="0"/>
                        </a:rPr>
                        <a:t>Same</a:t>
                      </a:r>
                    </a:p>
                  </a:txBody>
                  <a:tcPr marL="59887" marR="59887" marT="39925" marB="39925" vert="vert270" anchor="ctr">
                    <a:solidFill>
                      <a:srgbClr val="008080">
                        <a:alpha val="50000"/>
                      </a:srgbClr>
                    </a:solidFill>
                  </a:tcPr>
                </a:tc>
                <a:tc>
                  <a:txBody>
                    <a:bodyPr/>
                    <a:lstStyle/>
                    <a:p>
                      <a:pPr algn="ctr"/>
                      <a:r>
                        <a:rPr lang="en-GB" sz="3100" dirty="0">
                          <a:latin typeface="Gill Sans MT" panose="020B0502020104020203" pitchFamily="34" charset="0"/>
                        </a:rPr>
                        <a:t>Reproducible</a:t>
                      </a:r>
                      <a:endParaRPr lang="en-GB" sz="1600" dirty="0">
                        <a:latin typeface="Gill Sans MT" panose="020B0502020104020203" pitchFamily="34" charset="0"/>
                      </a:endParaRPr>
                    </a:p>
                  </a:txBody>
                  <a:tcPr marL="59887" marR="59887" marT="39925" marB="39925" anchor="ctr">
                    <a:solidFill>
                      <a:srgbClr val="008080">
                        <a:alpha val="20000"/>
                      </a:srgbClr>
                    </a:solidFill>
                  </a:tcPr>
                </a:tc>
                <a:tc>
                  <a:txBody>
                    <a:bodyPr/>
                    <a:lstStyle/>
                    <a:p>
                      <a:pPr algn="ctr"/>
                      <a:r>
                        <a:rPr lang="en-GB" sz="3100" dirty="0">
                          <a:latin typeface="Gill Sans MT" panose="020B0502020104020203" pitchFamily="34" charset="0"/>
                        </a:rPr>
                        <a:t>Replicable</a:t>
                      </a:r>
                      <a:endParaRPr lang="en-GB" sz="1600" dirty="0">
                        <a:latin typeface="Gill Sans MT" panose="020B0502020104020203" pitchFamily="34" charset="0"/>
                      </a:endParaRPr>
                    </a:p>
                  </a:txBody>
                  <a:tcPr marL="59887" marR="59887" marT="39925" marB="39925" anchor="ctr">
                    <a:solidFill>
                      <a:srgbClr val="008080">
                        <a:alpha val="20000"/>
                      </a:srgbClr>
                    </a:solidFill>
                  </a:tcPr>
                </a:tc>
                <a:extLst>
                  <a:ext uri="{0D108BD9-81ED-4DB2-BD59-A6C34878D82A}">
                    <a16:rowId xmlns:a16="http://schemas.microsoft.com/office/drawing/2014/main" val="3239240244"/>
                  </a:ext>
                </a:extLst>
              </a:tr>
              <a:tr h="1324664">
                <a:tc vMerge="1">
                  <a:txBody>
                    <a:bodyPr/>
                    <a:lstStyle/>
                    <a:p>
                      <a:endParaRPr lang="en-GB" dirty="0"/>
                    </a:p>
                  </a:txBody>
                  <a:tcPr/>
                </a:tc>
                <a:tc>
                  <a:txBody>
                    <a:bodyPr/>
                    <a:lstStyle/>
                    <a:p>
                      <a:pPr algn="ctr"/>
                      <a:r>
                        <a:rPr lang="en-GB" sz="2400" dirty="0">
                          <a:latin typeface="Gill Sans MT" panose="020B0502020104020203" pitchFamily="34" charset="0"/>
                        </a:rPr>
                        <a:t>Different</a:t>
                      </a:r>
                    </a:p>
                  </a:txBody>
                  <a:tcPr marL="59887" marR="59887" marT="39925" marB="39925" vert="vert270" anchor="ctr">
                    <a:solidFill>
                      <a:srgbClr val="008080">
                        <a:alpha val="50000"/>
                      </a:srgbClr>
                    </a:solidFill>
                  </a:tcPr>
                </a:tc>
                <a:tc>
                  <a:txBody>
                    <a:bodyPr/>
                    <a:lstStyle/>
                    <a:p>
                      <a:pPr algn="ctr"/>
                      <a:r>
                        <a:rPr lang="en-GB" sz="3100" dirty="0">
                          <a:latin typeface="Gill Sans MT" panose="020B0502020104020203" pitchFamily="34" charset="0"/>
                        </a:rPr>
                        <a:t>Robust</a:t>
                      </a:r>
                      <a:endParaRPr lang="en-GB" sz="1600" dirty="0">
                        <a:latin typeface="Gill Sans MT" panose="020B0502020104020203" pitchFamily="34" charset="0"/>
                      </a:endParaRPr>
                    </a:p>
                  </a:txBody>
                  <a:tcPr marL="59887" marR="59887" marT="39925" marB="39925" anchor="ctr">
                    <a:solidFill>
                      <a:srgbClr val="008080">
                        <a:alpha val="20000"/>
                      </a:srgbClr>
                    </a:solidFill>
                  </a:tcPr>
                </a:tc>
                <a:tc>
                  <a:txBody>
                    <a:bodyPr/>
                    <a:lstStyle/>
                    <a:p>
                      <a:pPr algn="ctr"/>
                      <a:r>
                        <a:rPr lang="en-GB" sz="3100" dirty="0">
                          <a:latin typeface="Gill Sans MT" panose="020B0502020104020203" pitchFamily="34" charset="0"/>
                        </a:rPr>
                        <a:t>Generalizable</a:t>
                      </a:r>
                    </a:p>
                  </a:txBody>
                  <a:tcPr marL="59887" marR="59887" marT="39925" marB="39925" anchor="ctr">
                    <a:solidFill>
                      <a:srgbClr val="008080">
                        <a:alpha val="20000"/>
                      </a:srgbClr>
                    </a:solidFill>
                  </a:tcPr>
                </a:tc>
                <a:extLst>
                  <a:ext uri="{0D108BD9-81ED-4DB2-BD59-A6C34878D82A}">
                    <a16:rowId xmlns:a16="http://schemas.microsoft.com/office/drawing/2014/main" val="4061938836"/>
                  </a:ext>
                </a:extLst>
              </a:tr>
            </a:tbl>
          </a:graphicData>
        </a:graphic>
      </p:graphicFrame>
      <p:sp>
        <p:nvSpPr>
          <p:cNvPr id="2" name="Title 1"/>
          <p:cNvSpPr>
            <a:spLocks noGrp="1"/>
          </p:cNvSpPr>
          <p:nvPr>
            <p:ph type="title"/>
          </p:nvPr>
        </p:nvSpPr>
        <p:spPr/>
        <p:txBody>
          <a:bodyPr/>
          <a:lstStyle/>
          <a:p>
            <a:r>
              <a:rPr lang="en-US" dirty="0"/>
              <a:t>A note on reproducibility, etc.</a:t>
            </a:r>
          </a:p>
        </p:txBody>
      </p:sp>
      <p:sp>
        <p:nvSpPr>
          <p:cNvPr id="3" name="TextBox 2"/>
          <p:cNvSpPr txBox="1"/>
          <p:nvPr/>
        </p:nvSpPr>
        <p:spPr>
          <a:xfrm>
            <a:off x="698552" y="6012484"/>
            <a:ext cx="5560536" cy="646331"/>
          </a:xfrm>
          <a:prstGeom prst="rect">
            <a:avLst/>
          </a:prstGeom>
          <a:noFill/>
        </p:spPr>
        <p:txBody>
          <a:bodyPr wrap="none" rtlCol="0">
            <a:spAutoFit/>
          </a:bodyPr>
          <a:lstStyle/>
          <a:p>
            <a:r>
              <a:rPr lang="en-US" dirty="0"/>
              <a:t>Whitaker, </a:t>
            </a:r>
            <a:r>
              <a:rPr lang="en-US" dirty="0" err="1"/>
              <a:t>Kirstie</a:t>
            </a:r>
            <a:r>
              <a:rPr lang="en-US" dirty="0"/>
              <a:t> (2017): Publishing a reproducible paper. </a:t>
            </a:r>
          </a:p>
          <a:p>
            <a:r>
              <a:rPr lang="en-US" dirty="0"/>
              <a:t>https://</a:t>
            </a:r>
            <a:r>
              <a:rPr lang="en-US" dirty="0" err="1"/>
              <a:t>doi.org</a:t>
            </a:r>
            <a:r>
              <a:rPr lang="en-US" dirty="0"/>
              <a:t>/10.6084/m9.figshare.4720996.v1</a:t>
            </a:r>
          </a:p>
        </p:txBody>
      </p:sp>
      <p:sp>
        <p:nvSpPr>
          <p:cNvPr id="7" name="Slide Number Placeholder 3"/>
          <p:cNvSpPr>
            <a:spLocks noGrp="1"/>
          </p:cNvSpPr>
          <p:nvPr>
            <p:ph type="sldNum" sz="quarter" idx="12"/>
          </p:nvPr>
        </p:nvSpPr>
        <p:spPr>
          <a:xfrm>
            <a:off x="7010400" y="6476253"/>
            <a:ext cx="2133600" cy="365125"/>
          </a:xfrm>
        </p:spPr>
        <p:txBody>
          <a:bodyPr/>
          <a:lstStyle/>
          <a:p>
            <a:pPr>
              <a:defRPr/>
            </a:pPr>
            <a:fld id="{BF23D3CA-FDC9-41D5-A993-9F3B84329AB5}" type="slidenum">
              <a:rPr lang="it-IT" smtClean="0"/>
              <a:pPr>
                <a:defRPr/>
              </a:pPr>
              <a:t>43</a:t>
            </a:fld>
            <a:endParaRPr lang="it-IT"/>
          </a:p>
        </p:txBody>
      </p:sp>
    </p:spTree>
    <p:extLst>
      <p:ext uri="{BB962C8B-B14F-4D97-AF65-F5344CB8AC3E}">
        <p14:creationId xmlns:p14="http://schemas.microsoft.com/office/powerpoint/2010/main" val="266028013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582"/>
            <a:ext cx="8229600" cy="1143000"/>
          </a:xfrm>
        </p:spPr>
        <p:txBody>
          <a:bodyPr>
            <a:normAutofit fontScale="90000"/>
          </a:bodyPr>
          <a:lstStyle/>
          <a:p>
            <a:r>
              <a:rPr lang="en-US" dirty="0"/>
              <a:t>Approach 1: Supervised classification</a:t>
            </a:r>
          </a:p>
        </p:txBody>
      </p:sp>
      <p:sp>
        <p:nvSpPr>
          <p:cNvPr id="4" name="Slide Number Placeholder 3"/>
          <p:cNvSpPr>
            <a:spLocks noGrp="1"/>
          </p:cNvSpPr>
          <p:nvPr>
            <p:ph type="sldNum" sz="quarter" idx="12"/>
          </p:nvPr>
        </p:nvSpPr>
        <p:spPr/>
        <p:txBody>
          <a:bodyPr/>
          <a:lstStyle/>
          <a:p>
            <a:fld id="{C71C242F-20BE-4F6C-ABA6-9DCC8641EF60}" type="slidenum">
              <a:rPr lang="en-US" smtClean="0"/>
              <a:pPr/>
              <a:t>5</a:t>
            </a:fld>
            <a:endParaRPr lang="en-US"/>
          </a:p>
        </p:txBody>
      </p:sp>
      <p:graphicFrame>
        <p:nvGraphicFramePr>
          <p:cNvPr id="5" name="Table 4"/>
          <p:cNvGraphicFramePr>
            <a:graphicFrameLocks noGrp="1"/>
          </p:cNvGraphicFramePr>
          <p:nvPr/>
        </p:nvGraphicFramePr>
        <p:xfrm>
          <a:off x="457200" y="1180840"/>
          <a:ext cx="8255655" cy="4844550"/>
        </p:xfrm>
        <a:graphic>
          <a:graphicData uri="http://schemas.openxmlformats.org/drawingml/2006/table">
            <a:tbl>
              <a:tblPr firstRow="1" bandRow="1">
                <a:tableStyleId>{5C22544A-7EE6-4342-B048-85BDC9FD1C3A}</a:tableStyleId>
              </a:tblPr>
              <a:tblGrid>
                <a:gridCol w="2568505">
                  <a:extLst>
                    <a:ext uri="{9D8B030D-6E8A-4147-A177-3AD203B41FA5}">
                      <a16:colId xmlns:a16="http://schemas.microsoft.com/office/drawing/2014/main" val="20000"/>
                    </a:ext>
                  </a:extLst>
                </a:gridCol>
                <a:gridCol w="960703">
                  <a:extLst>
                    <a:ext uri="{9D8B030D-6E8A-4147-A177-3AD203B41FA5}">
                      <a16:colId xmlns:a16="http://schemas.microsoft.com/office/drawing/2014/main" val="20001"/>
                    </a:ext>
                  </a:extLst>
                </a:gridCol>
                <a:gridCol w="1372015">
                  <a:extLst>
                    <a:ext uri="{9D8B030D-6E8A-4147-A177-3AD203B41FA5}">
                      <a16:colId xmlns:a16="http://schemas.microsoft.com/office/drawing/2014/main" val="20002"/>
                    </a:ext>
                  </a:extLst>
                </a:gridCol>
                <a:gridCol w="1559560">
                  <a:extLst>
                    <a:ext uri="{9D8B030D-6E8A-4147-A177-3AD203B41FA5}">
                      <a16:colId xmlns:a16="http://schemas.microsoft.com/office/drawing/2014/main" val="20003"/>
                    </a:ext>
                  </a:extLst>
                </a:gridCol>
                <a:gridCol w="1794872">
                  <a:extLst>
                    <a:ext uri="{9D8B030D-6E8A-4147-A177-3AD203B41FA5}">
                      <a16:colId xmlns:a16="http://schemas.microsoft.com/office/drawing/2014/main" val="20004"/>
                    </a:ext>
                  </a:extLst>
                </a:gridCol>
              </a:tblGrid>
              <a:tr h="262351">
                <a:tc rowSpan="2">
                  <a:txBody>
                    <a:bodyPr/>
                    <a:lstStyle/>
                    <a:p>
                      <a:pPr marL="0" marR="0" algn="l">
                        <a:lnSpc>
                          <a:spcPct val="100000"/>
                        </a:lnSpc>
                        <a:spcBef>
                          <a:spcPts val="0"/>
                        </a:spcBef>
                        <a:spcAft>
                          <a:spcPts val="0"/>
                        </a:spcAft>
                      </a:pPr>
                      <a:r>
                        <a:rPr lang="en-US" sz="1600" dirty="0">
                          <a:solidFill>
                            <a:schemeClr val="tx1"/>
                          </a:solidFill>
                          <a:effectLst/>
                          <a:latin typeface="Calibri"/>
                          <a:ea typeface="MS Mincho"/>
                          <a:cs typeface="Times New Roman"/>
                        </a:rPr>
                        <a:t>Model</a:t>
                      </a:r>
                    </a:p>
                  </a:txBody>
                  <a:tcPr marL="80236" marR="80236" marT="40118" marB="40118"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95000"/>
                      </a:schemeClr>
                    </a:solidFill>
                  </a:tcPr>
                </a:tc>
                <a:tc gridSpan="4">
                  <a:txBody>
                    <a:bodyPr/>
                    <a:lstStyle/>
                    <a:p>
                      <a:pPr marL="0" marR="0" algn="ctr">
                        <a:lnSpc>
                          <a:spcPct val="100000"/>
                        </a:lnSpc>
                        <a:spcBef>
                          <a:spcPts val="0"/>
                        </a:spcBef>
                        <a:spcAft>
                          <a:spcPts val="0"/>
                        </a:spcAft>
                      </a:pPr>
                      <a:r>
                        <a:rPr lang="en-US" sz="1600" dirty="0">
                          <a:solidFill>
                            <a:schemeClr val="tx1"/>
                          </a:solidFill>
                          <a:effectLst/>
                          <a:latin typeface="Calibri"/>
                          <a:ea typeface="MS Mincho"/>
                          <a:cs typeface="Times New Roman"/>
                        </a:rPr>
                        <a:t>Reproducibility</a:t>
                      </a:r>
                    </a:p>
                  </a:txBody>
                  <a:tcPr marL="80236" marR="80236" marT="40118" marB="4011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81417">
                <a:tc vMerge="1">
                  <a:txBody>
                    <a:bodyPr/>
                    <a:lstStyle/>
                    <a:p>
                      <a:endParaRPr lang="en-US"/>
                    </a:p>
                  </a:txBody>
                  <a:tcPr/>
                </a:tc>
                <a:tc>
                  <a:txBody>
                    <a:bodyPr/>
                    <a:lstStyle/>
                    <a:p>
                      <a:pPr marL="0" marR="0" algn="l">
                        <a:lnSpc>
                          <a:spcPct val="100000"/>
                        </a:lnSpc>
                        <a:spcBef>
                          <a:spcPts val="0"/>
                        </a:spcBef>
                        <a:spcAft>
                          <a:spcPts val="0"/>
                        </a:spcAft>
                      </a:pPr>
                      <a:r>
                        <a:rPr lang="en-US" sz="1600" dirty="0">
                          <a:effectLst/>
                          <a:latin typeface="Calibri"/>
                          <a:ea typeface="MS Mincho"/>
                          <a:cs typeface="Times New Roman"/>
                        </a:rPr>
                        <a:t>Model</a:t>
                      </a:r>
                    </a:p>
                    <a:p>
                      <a:pPr marL="0" marR="0" algn="l">
                        <a:lnSpc>
                          <a:spcPct val="100000"/>
                        </a:lnSpc>
                        <a:spcBef>
                          <a:spcPts val="0"/>
                        </a:spcBef>
                        <a:spcAft>
                          <a:spcPts val="0"/>
                        </a:spcAft>
                      </a:pPr>
                      <a:r>
                        <a:rPr lang="en-US" sz="1600" dirty="0">
                          <a:effectLst/>
                          <a:latin typeface="Calibri"/>
                          <a:ea typeface="MS Mincho"/>
                          <a:cs typeface="Times New Roman"/>
                        </a:rPr>
                        <a:t>Provided</a:t>
                      </a:r>
                    </a:p>
                  </a:txBody>
                  <a:tcPr marL="60177" marR="60177"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2F2F2"/>
                    </a:solidFill>
                  </a:tcPr>
                </a:tc>
                <a:tc>
                  <a:txBody>
                    <a:bodyPr/>
                    <a:lstStyle/>
                    <a:p>
                      <a:pPr marL="0" marR="0" algn="l">
                        <a:lnSpc>
                          <a:spcPct val="100000"/>
                        </a:lnSpc>
                        <a:spcBef>
                          <a:spcPts val="0"/>
                        </a:spcBef>
                        <a:spcAft>
                          <a:spcPts val="0"/>
                        </a:spcAft>
                      </a:pPr>
                      <a:r>
                        <a:rPr lang="en-US" sz="1600" dirty="0">
                          <a:effectLst/>
                          <a:latin typeface="Calibri"/>
                          <a:ea typeface="MS Mincho"/>
                          <a:cs typeface="Times New Roman"/>
                        </a:rPr>
                        <a:t>Training Data</a:t>
                      </a:r>
                    </a:p>
                    <a:p>
                      <a:pPr marL="0" marR="0" algn="l">
                        <a:lnSpc>
                          <a:spcPct val="100000"/>
                        </a:lnSpc>
                        <a:spcBef>
                          <a:spcPts val="0"/>
                        </a:spcBef>
                        <a:spcAft>
                          <a:spcPts val="0"/>
                        </a:spcAft>
                      </a:pPr>
                      <a:r>
                        <a:rPr lang="en-US" sz="1600" dirty="0">
                          <a:effectLst/>
                          <a:latin typeface="Calibri"/>
                          <a:ea typeface="MS Mincho"/>
                          <a:cs typeface="Times New Roman"/>
                        </a:rPr>
                        <a:t>Available</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2F2F2"/>
                    </a:solidFill>
                  </a:tcPr>
                </a:tc>
                <a:tc>
                  <a:txBody>
                    <a:bodyPr/>
                    <a:lstStyle/>
                    <a:p>
                      <a:pPr marL="0" marR="0" algn="l">
                        <a:lnSpc>
                          <a:spcPct val="100000"/>
                        </a:lnSpc>
                        <a:spcBef>
                          <a:spcPts val="0"/>
                        </a:spcBef>
                        <a:spcAft>
                          <a:spcPts val="0"/>
                        </a:spcAft>
                      </a:pPr>
                      <a:r>
                        <a:rPr lang="en-US" sz="1600" dirty="0">
                          <a:effectLst/>
                          <a:latin typeface="Calibri"/>
                          <a:ea typeface="MS Mincho"/>
                          <a:cs typeface="Times New Roman"/>
                        </a:rPr>
                        <a:t>Validation Data</a:t>
                      </a:r>
                    </a:p>
                    <a:p>
                      <a:pPr marL="0" marR="0" algn="l">
                        <a:lnSpc>
                          <a:spcPct val="100000"/>
                        </a:lnSpc>
                        <a:spcBef>
                          <a:spcPts val="0"/>
                        </a:spcBef>
                        <a:spcAft>
                          <a:spcPts val="0"/>
                        </a:spcAft>
                      </a:pPr>
                      <a:r>
                        <a:rPr lang="en-US" sz="1600" dirty="0">
                          <a:effectLst/>
                          <a:latin typeface="Calibri"/>
                          <a:ea typeface="MS Mincho"/>
                          <a:cs typeface="Times New Roman"/>
                        </a:rPr>
                        <a:t>Available</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2F2F2"/>
                    </a:solidFill>
                  </a:tcPr>
                </a:tc>
                <a:tc>
                  <a:txBody>
                    <a:bodyPr/>
                    <a:lstStyle/>
                    <a:p>
                      <a:pPr marL="0" marR="0" algn="l">
                        <a:lnSpc>
                          <a:spcPct val="100000"/>
                        </a:lnSpc>
                        <a:spcBef>
                          <a:spcPts val="0"/>
                        </a:spcBef>
                        <a:spcAft>
                          <a:spcPts val="0"/>
                        </a:spcAft>
                      </a:pPr>
                      <a:r>
                        <a:rPr lang="en-US" sz="1600" dirty="0">
                          <a:effectLst/>
                          <a:latin typeface="Calibri"/>
                          <a:ea typeface="MS Mincho"/>
                          <a:cs typeface="Times New Roman"/>
                        </a:rPr>
                        <a:t>Verified</a:t>
                      </a:r>
                    </a:p>
                    <a:p>
                      <a:pPr marL="0" marR="0" algn="l">
                        <a:lnSpc>
                          <a:spcPct val="100000"/>
                        </a:lnSpc>
                        <a:spcBef>
                          <a:spcPts val="0"/>
                        </a:spcBef>
                        <a:spcAft>
                          <a:spcPts val="0"/>
                        </a:spcAft>
                      </a:pPr>
                      <a:r>
                        <a:rPr lang="en-US" sz="1600" dirty="0">
                          <a:effectLst/>
                          <a:latin typeface="Calibri"/>
                          <a:ea typeface="MS Mincho"/>
                          <a:cs typeface="Times New Roman"/>
                        </a:rPr>
                        <a:t>Implementation</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255830">
                <a:tc>
                  <a:txBody>
                    <a:bodyPr/>
                    <a:lstStyle/>
                    <a:p>
                      <a:pPr marL="0" marR="0" algn="l">
                        <a:lnSpc>
                          <a:spcPct val="100000"/>
                        </a:lnSpc>
                        <a:spcBef>
                          <a:spcPts val="0"/>
                        </a:spcBef>
                        <a:spcAft>
                          <a:spcPts val="0"/>
                        </a:spcAft>
                      </a:pPr>
                      <a:r>
                        <a:rPr lang="en-US" sz="1600" dirty="0">
                          <a:effectLst/>
                          <a:latin typeface="Calibri"/>
                          <a:ea typeface="MS Mincho"/>
                          <a:cs typeface="Times New Roman"/>
                        </a:rPr>
                        <a:t>TCGA11 [</a:t>
                      </a:r>
                      <a:r>
                        <a:rPr lang="en-US" sz="1600" u="none" strike="noStrike" dirty="0">
                          <a:effectLst/>
                          <a:latin typeface="Calibri"/>
                          <a:ea typeface="MS Mincho"/>
                          <a:cs typeface="Times New Roman"/>
                          <a:hlinkClick r:id="rId3" action="ppaction://hlinkfile" tooltip=", 2011 #12"/>
                        </a:rPr>
                        <a:t>12</a:t>
                      </a:r>
                      <a:r>
                        <a:rPr lang="en-US" sz="1600" dirty="0">
                          <a:effectLst/>
                          <a:latin typeface="Calibri"/>
                          <a:ea typeface="MS Mincho"/>
                          <a:cs typeface="Times New Roman"/>
                        </a:rPr>
                        <a:t>]</a:t>
                      </a:r>
                    </a:p>
                  </a:txBody>
                  <a:tcPr marL="60177" marR="60177"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95000"/>
                      </a:schemeClr>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lumMod val="40000"/>
                        <a:lumOff val="60000"/>
                      </a:schemeClr>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lumMod val="40000"/>
                        <a:lumOff val="60000"/>
                      </a:schemeClr>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lumMod val="40000"/>
                        <a:lumOff val="60000"/>
                      </a:schemeClr>
                    </a:solidFill>
                  </a:tcPr>
                </a:tc>
                <a:tc>
                  <a:txBody>
                    <a:bodyPr/>
                    <a:lstStyle/>
                    <a:p>
                      <a:pPr marL="0" marR="0" algn="l">
                        <a:lnSpc>
                          <a:spcPct val="100000"/>
                        </a:lnSpc>
                        <a:spcBef>
                          <a:spcPts val="0"/>
                        </a:spcBef>
                        <a:spcAft>
                          <a:spcPts val="0"/>
                        </a:spcAft>
                      </a:pPr>
                      <a:r>
                        <a:rPr lang="en-US" sz="1200">
                          <a:effectLst/>
                          <a:latin typeface="Calibri"/>
                          <a:ea typeface="MS Mincho"/>
                          <a:cs typeface="Times New Roman"/>
                        </a:rPr>
                        <a:t>YES</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2"/>
                  </a:ext>
                </a:extLst>
              </a:tr>
              <a:tr h="255830">
                <a:tc>
                  <a:txBody>
                    <a:bodyPr/>
                    <a:lstStyle/>
                    <a:p>
                      <a:pPr marL="0" marR="0" algn="l">
                        <a:lnSpc>
                          <a:spcPct val="100000"/>
                        </a:lnSpc>
                        <a:spcBef>
                          <a:spcPts val="0"/>
                        </a:spcBef>
                        <a:spcAft>
                          <a:spcPts val="0"/>
                        </a:spcAft>
                      </a:pPr>
                      <a:r>
                        <a:rPr lang="en-US" sz="1600" dirty="0">
                          <a:effectLst/>
                          <a:latin typeface="Calibri"/>
                          <a:ea typeface="MS Mincho"/>
                          <a:cs typeface="Times New Roman"/>
                        </a:rPr>
                        <a:t>Denkert09 [</a:t>
                      </a:r>
                      <a:r>
                        <a:rPr lang="en-US" sz="1600" u="none" strike="noStrike" dirty="0">
                          <a:effectLst/>
                          <a:latin typeface="Calibri"/>
                          <a:ea typeface="MS Mincho"/>
                          <a:cs typeface="Times New Roman"/>
                          <a:hlinkClick r:id="rId4" action="ppaction://hlinkfile" tooltip="Denkert, 2009 #13"/>
                        </a:rPr>
                        <a:t>13</a:t>
                      </a:r>
                      <a:r>
                        <a:rPr lang="en-US" sz="1600" dirty="0">
                          <a:effectLst/>
                          <a:latin typeface="Calibri"/>
                          <a:ea typeface="MS Mincho"/>
                          <a:cs typeface="Times New Roman"/>
                        </a:rPr>
                        <a:t>]</a:t>
                      </a:r>
                    </a:p>
                  </a:txBody>
                  <a:tcPr marL="60177" marR="60177"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95000"/>
                      </a:schemeClr>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lumMod val="40000"/>
                        <a:lumOff val="60000"/>
                      </a:schemeClr>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lumMod val="40000"/>
                        <a:lumOff val="60000"/>
                      </a:schemeClr>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lumMod val="40000"/>
                        <a:lumOff val="60000"/>
                      </a:schemeClr>
                    </a:solidFill>
                  </a:tcPr>
                </a:tc>
                <a:tc>
                  <a:txBody>
                    <a:bodyPr/>
                    <a:lstStyle/>
                    <a:p>
                      <a:pPr marL="0" marR="0" algn="l">
                        <a:lnSpc>
                          <a:spcPct val="100000"/>
                        </a:lnSpc>
                        <a:spcBef>
                          <a:spcPts val="0"/>
                        </a:spcBef>
                        <a:spcAft>
                          <a:spcPts val="0"/>
                        </a:spcAft>
                      </a:pPr>
                      <a:r>
                        <a:rPr lang="en-US" sz="1200">
                          <a:effectLst/>
                          <a:latin typeface="Calibri"/>
                          <a:ea typeface="MS Mincho"/>
                          <a:cs typeface="Times New Roman"/>
                        </a:rPr>
                        <a:t>YES</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3"/>
                  </a:ext>
                </a:extLst>
              </a:tr>
              <a:tr h="481417">
                <a:tc>
                  <a:txBody>
                    <a:bodyPr/>
                    <a:lstStyle/>
                    <a:p>
                      <a:pPr marL="0" marR="0" algn="l">
                        <a:lnSpc>
                          <a:spcPct val="100000"/>
                        </a:lnSpc>
                        <a:spcBef>
                          <a:spcPts val="0"/>
                        </a:spcBef>
                        <a:spcAft>
                          <a:spcPts val="0"/>
                        </a:spcAft>
                      </a:pPr>
                      <a:r>
                        <a:rPr lang="en-US" sz="1600" dirty="0">
                          <a:effectLst/>
                          <a:latin typeface="Calibri"/>
                          <a:ea typeface="MS Mincho"/>
                          <a:cs typeface="Times New Roman"/>
                        </a:rPr>
                        <a:t>Bonome08_263genes [</a:t>
                      </a:r>
                      <a:r>
                        <a:rPr lang="en-US" sz="1600" u="none" strike="noStrike" dirty="0">
                          <a:effectLst/>
                          <a:latin typeface="Calibri"/>
                          <a:ea typeface="MS Mincho"/>
                          <a:cs typeface="Times New Roman"/>
                          <a:hlinkClick r:id="rId5" action="ppaction://hlinkfile" tooltip="Bonome, 2008 #14"/>
                        </a:rPr>
                        <a:t>14</a:t>
                      </a:r>
                      <a:r>
                        <a:rPr lang="en-US" sz="1600" dirty="0">
                          <a:effectLst/>
                          <a:latin typeface="Calibri"/>
                          <a:ea typeface="MS Mincho"/>
                          <a:cs typeface="Times New Roman"/>
                        </a:rPr>
                        <a:t>]</a:t>
                      </a:r>
                    </a:p>
                  </a:txBody>
                  <a:tcPr marL="60177" marR="60177"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95000"/>
                      </a:schemeClr>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lumMod val="40000"/>
                        <a:lumOff val="60000"/>
                      </a:schemeClr>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lumMod val="40000"/>
                        <a:lumOff val="60000"/>
                      </a:schemeClr>
                    </a:solidFill>
                  </a:tcPr>
                </a:tc>
                <a:tc>
                  <a:txBody>
                    <a:bodyPr/>
                    <a:lstStyle/>
                    <a:p>
                      <a:pPr marL="0" marR="0" algn="l">
                        <a:lnSpc>
                          <a:spcPct val="100000"/>
                        </a:lnSpc>
                        <a:spcBef>
                          <a:spcPts val="0"/>
                        </a:spcBef>
                        <a:spcAft>
                          <a:spcPts val="0"/>
                        </a:spcAft>
                      </a:pPr>
                      <a:r>
                        <a:rPr lang="en-US" sz="1200">
                          <a:effectLst/>
                          <a:latin typeface="Calibri"/>
                          <a:ea typeface="MS Mincho"/>
                          <a:cs typeface="Times New Roman"/>
                        </a:rPr>
                        <a:t>YES</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lumMod val="40000"/>
                        <a:lumOff val="60000"/>
                      </a:schemeClr>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4"/>
                  </a:ext>
                </a:extLst>
              </a:tr>
              <a:tr h="481417">
                <a:tc>
                  <a:txBody>
                    <a:bodyPr/>
                    <a:lstStyle/>
                    <a:p>
                      <a:pPr marL="0" marR="0" algn="l">
                        <a:lnSpc>
                          <a:spcPct val="100000"/>
                        </a:lnSpc>
                        <a:spcBef>
                          <a:spcPts val="0"/>
                        </a:spcBef>
                        <a:spcAft>
                          <a:spcPts val="0"/>
                        </a:spcAft>
                      </a:pPr>
                      <a:r>
                        <a:rPr lang="en-US" sz="1600" dirty="0">
                          <a:effectLst/>
                          <a:latin typeface="Calibri"/>
                          <a:ea typeface="MS Mincho"/>
                          <a:cs typeface="Times New Roman"/>
                        </a:rPr>
                        <a:t>Bonome08_572genes [</a:t>
                      </a:r>
                      <a:r>
                        <a:rPr lang="en-US" sz="1600" u="none" strike="noStrike" dirty="0">
                          <a:effectLst/>
                          <a:latin typeface="Calibri"/>
                          <a:ea typeface="MS Mincho"/>
                          <a:cs typeface="Times New Roman"/>
                          <a:hlinkClick r:id="rId5" action="ppaction://hlinkfile" tooltip="Bonome, 2008 #14"/>
                        </a:rPr>
                        <a:t>14</a:t>
                      </a:r>
                      <a:r>
                        <a:rPr lang="en-US" sz="1600" dirty="0">
                          <a:effectLst/>
                          <a:latin typeface="Calibri"/>
                          <a:ea typeface="MS Mincho"/>
                          <a:cs typeface="Times New Roman"/>
                        </a:rPr>
                        <a:t>]</a:t>
                      </a:r>
                    </a:p>
                  </a:txBody>
                  <a:tcPr marL="60177" marR="60177"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95000"/>
                      </a:schemeClr>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lumMod val="40000"/>
                        <a:lumOff val="60000"/>
                      </a:schemeClr>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lumMod val="40000"/>
                        <a:lumOff val="60000"/>
                      </a:schemeClr>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lumMod val="40000"/>
                        <a:lumOff val="60000"/>
                      </a:schemeClr>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5"/>
                  </a:ext>
                </a:extLst>
              </a:tr>
              <a:tr h="255830">
                <a:tc>
                  <a:txBody>
                    <a:bodyPr/>
                    <a:lstStyle/>
                    <a:p>
                      <a:pPr marL="0" marR="0" algn="l">
                        <a:lnSpc>
                          <a:spcPct val="100000"/>
                        </a:lnSpc>
                        <a:spcBef>
                          <a:spcPts val="0"/>
                        </a:spcBef>
                        <a:spcAft>
                          <a:spcPts val="0"/>
                        </a:spcAft>
                      </a:pPr>
                      <a:r>
                        <a:rPr lang="en-US" sz="1600" dirty="0">
                          <a:effectLst/>
                          <a:latin typeface="Calibri"/>
                          <a:ea typeface="MS Mincho"/>
                          <a:cs typeface="Times New Roman"/>
                        </a:rPr>
                        <a:t>Mok09 [</a:t>
                      </a:r>
                      <a:r>
                        <a:rPr lang="en-US" sz="1600" u="none" strike="noStrike" dirty="0">
                          <a:effectLst/>
                          <a:latin typeface="Calibri"/>
                          <a:ea typeface="MS Mincho"/>
                          <a:cs typeface="Times New Roman"/>
                          <a:hlinkClick r:id="rId6" action="ppaction://hlinkfile" tooltip="Mok, 2009 #15"/>
                        </a:rPr>
                        <a:t>15</a:t>
                      </a:r>
                      <a:r>
                        <a:rPr lang="en-US" sz="1600" dirty="0">
                          <a:effectLst/>
                          <a:latin typeface="Calibri"/>
                          <a:ea typeface="MS Mincho"/>
                          <a:cs typeface="Times New Roman"/>
                        </a:rPr>
                        <a:t>]</a:t>
                      </a:r>
                    </a:p>
                  </a:txBody>
                  <a:tcPr marL="60177" marR="60177"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95000"/>
                      </a:schemeClr>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NO</a:t>
                      </a:r>
                    </a:p>
                  </a:txBody>
                  <a:tcPr marL="60177" marR="60177"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0000"/>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7E4BD"/>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7E4BD"/>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PARTIALLY</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extLst>
                  <a:ext uri="{0D108BD9-81ED-4DB2-BD59-A6C34878D82A}">
                    <a16:rowId xmlns:a16="http://schemas.microsoft.com/office/drawing/2014/main" val="10006"/>
                  </a:ext>
                </a:extLst>
              </a:tr>
              <a:tr h="255830">
                <a:tc>
                  <a:txBody>
                    <a:bodyPr/>
                    <a:lstStyle/>
                    <a:p>
                      <a:pPr marL="0" marR="0" algn="l">
                        <a:lnSpc>
                          <a:spcPct val="100000"/>
                        </a:lnSpc>
                        <a:spcBef>
                          <a:spcPts val="0"/>
                        </a:spcBef>
                        <a:spcAft>
                          <a:spcPts val="0"/>
                        </a:spcAft>
                      </a:pPr>
                      <a:r>
                        <a:rPr lang="en-US" sz="1600" dirty="0">
                          <a:effectLst/>
                          <a:latin typeface="Calibri"/>
                          <a:ea typeface="MS Mincho"/>
                          <a:cs typeface="Times New Roman"/>
                        </a:rPr>
                        <a:t>Yoshihara12 [</a:t>
                      </a:r>
                      <a:r>
                        <a:rPr lang="en-US" sz="1600" u="none" strike="noStrike" dirty="0">
                          <a:effectLst/>
                          <a:latin typeface="Calibri"/>
                          <a:ea typeface="MS Mincho"/>
                          <a:cs typeface="Times New Roman"/>
                          <a:hlinkClick r:id="rId7" action="ppaction://hlinkfile" tooltip="Yoshihara, 2012 #16"/>
                        </a:rPr>
                        <a:t>16</a:t>
                      </a:r>
                      <a:r>
                        <a:rPr lang="en-US" sz="1600" dirty="0">
                          <a:effectLst/>
                          <a:latin typeface="Calibri"/>
                          <a:ea typeface="MS Mincho"/>
                          <a:cs typeface="Times New Roman"/>
                        </a:rPr>
                        <a:t>] </a:t>
                      </a:r>
                    </a:p>
                  </a:txBody>
                  <a:tcPr marL="60177" marR="60177"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95000"/>
                      </a:schemeClr>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7E4BD"/>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2F2F2"/>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7E4BD"/>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7E4BD"/>
                    </a:solidFill>
                  </a:tcPr>
                </a:tc>
                <a:extLst>
                  <a:ext uri="{0D108BD9-81ED-4DB2-BD59-A6C34878D82A}">
                    <a16:rowId xmlns:a16="http://schemas.microsoft.com/office/drawing/2014/main" val="10007"/>
                  </a:ext>
                </a:extLst>
              </a:tr>
              <a:tr h="255830">
                <a:tc>
                  <a:txBody>
                    <a:bodyPr/>
                    <a:lstStyle/>
                    <a:p>
                      <a:pPr marL="0" marR="0" algn="l">
                        <a:lnSpc>
                          <a:spcPct val="100000"/>
                        </a:lnSpc>
                        <a:spcBef>
                          <a:spcPts val="0"/>
                        </a:spcBef>
                        <a:spcAft>
                          <a:spcPts val="0"/>
                        </a:spcAft>
                      </a:pPr>
                      <a:r>
                        <a:rPr lang="en-US" sz="1600" dirty="0">
                          <a:effectLst/>
                          <a:latin typeface="Calibri"/>
                          <a:ea typeface="MS Mincho"/>
                          <a:cs typeface="Times New Roman"/>
                        </a:rPr>
                        <a:t>Yoshihara10 [</a:t>
                      </a:r>
                      <a:r>
                        <a:rPr lang="en-US" sz="1600" u="none" strike="noStrike" dirty="0">
                          <a:effectLst/>
                          <a:latin typeface="Calibri"/>
                          <a:ea typeface="MS Mincho"/>
                          <a:cs typeface="Times New Roman"/>
                          <a:hlinkClick r:id="rId8" action="ppaction://hlinkfile" tooltip="Yoshihara, 2010 #17"/>
                        </a:rPr>
                        <a:t>17</a:t>
                      </a:r>
                      <a:r>
                        <a:rPr lang="en-US" sz="1600" dirty="0">
                          <a:effectLst/>
                          <a:latin typeface="Calibri"/>
                          <a:ea typeface="MS Mincho"/>
                          <a:cs typeface="Times New Roman"/>
                        </a:rPr>
                        <a:t>]</a:t>
                      </a:r>
                    </a:p>
                  </a:txBody>
                  <a:tcPr marL="60177" marR="60177"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95000"/>
                      </a:schemeClr>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7E4BD"/>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2F2F2"/>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7E4BD"/>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7E4BD"/>
                    </a:solidFill>
                  </a:tcPr>
                </a:tc>
                <a:extLst>
                  <a:ext uri="{0D108BD9-81ED-4DB2-BD59-A6C34878D82A}">
                    <a16:rowId xmlns:a16="http://schemas.microsoft.com/office/drawing/2014/main" val="10008"/>
                  </a:ext>
                </a:extLst>
              </a:tr>
              <a:tr h="255830">
                <a:tc>
                  <a:txBody>
                    <a:bodyPr/>
                    <a:lstStyle/>
                    <a:p>
                      <a:pPr marL="0" marR="0" algn="l">
                        <a:lnSpc>
                          <a:spcPct val="100000"/>
                        </a:lnSpc>
                        <a:spcBef>
                          <a:spcPts val="0"/>
                        </a:spcBef>
                        <a:spcAft>
                          <a:spcPts val="0"/>
                        </a:spcAft>
                      </a:pPr>
                      <a:r>
                        <a:rPr lang="en-US" sz="1600" dirty="0">
                          <a:effectLst/>
                          <a:latin typeface="Calibri"/>
                          <a:ea typeface="MS Mincho"/>
                          <a:cs typeface="Times New Roman"/>
                        </a:rPr>
                        <a:t>Bentink12 [</a:t>
                      </a:r>
                      <a:r>
                        <a:rPr lang="en-US" sz="1600" u="none" strike="noStrike" dirty="0">
                          <a:effectLst/>
                          <a:latin typeface="Calibri"/>
                          <a:ea typeface="MS Mincho"/>
                          <a:cs typeface="Times New Roman"/>
                          <a:hlinkClick r:id="rId9" action="ppaction://hlinkfile" tooltip="Bentink, 2012 #18"/>
                        </a:rPr>
                        <a:t>18</a:t>
                      </a:r>
                      <a:r>
                        <a:rPr lang="en-US" sz="1600" dirty="0">
                          <a:effectLst/>
                          <a:latin typeface="Calibri"/>
                          <a:ea typeface="MS Mincho"/>
                          <a:cs typeface="Times New Roman"/>
                        </a:rPr>
                        <a:t>] </a:t>
                      </a:r>
                    </a:p>
                  </a:txBody>
                  <a:tcPr marL="60177" marR="60177"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95000"/>
                      </a:schemeClr>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7E4BD"/>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2F2F2"/>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7E4BD"/>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7E4BD"/>
                    </a:solidFill>
                  </a:tcPr>
                </a:tc>
                <a:extLst>
                  <a:ext uri="{0D108BD9-81ED-4DB2-BD59-A6C34878D82A}">
                    <a16:rowId xmlns:a16="http://schemas.microsoft.com/office/drawing/2014/main" val="10009"/>
                  </a:ext>
                </a:extLst>
              </a:tr>
              <a:tr h="255830">
                <a:tc>
                  <a:txBody>
                    <a:bodyPr/>
                    <a:lstStyle/>
                    <a:p>
                      <a:pPr marL="0" marR="0" algn="l">
                        <a:lnSpc>
                          <a:spcPct val="100000"/>
                        </a:lnSpc>
                        <a:spcBef>
                          <a:spcPts val="0"/>
                        </a:spcBef>
                        <a:spcAft>
                          <a:spcPts val="0"/>
                        </a:spcAft>
                      </a:pPr>
                      <a:r>
                        <a:rPr lang="en-US" sz="1600" dirty="0">
                          <a:effectLst/>
                          <a:latin typeface="Calibri"/>
                          <a:ea typeface="MS Mincho"/>
                          <a:cs typeface="Times New Roman"/>
                        </a:rPr>
                        <a:t>Kang12 [</a:t>
                      </a:r>
                      <a:r>
                        <a:rPr lang="en-US" sz="1600" u="none" strike="noStrike" dirty="0">
                          <a:effectLst/>
                          <a:latin typeface="Calibri"/>
                          <a:ea typeface="MS Mincho"/>
                          <a:cs typeface="Times New Roman"/>
                          <a:hlinkClick r:id="rId10" action="ppaction://hlinkfile" tooltip="Kang, 2012 #19"/>
                        </a:rPr>
                        <a:t>19</a:t>
                      </a:r>
                      <a:r>
                        <a:rPr lang="en-US" sz="1600" dirty="0">
                          <a:effectLst/>
                          <a:latin typeface="Calibri"/>
                          <a:ea typeface="MS Mincho"/>
                          <a:cs typeface="Times New Roman"/>
                        </a:rPr>
                        <a:t>]</a:t>
                      </a:r>
                    </a:p>
                  </a:txBody>
                  <a:tcPr marL="60177" marR="60177"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95000"/>
                      </a:schemeClr>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7E4BD"/>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7E4BD"/>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7E4BD"/>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PARTIALLY</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extLst>
                  <a:ext uri="{0D108BD9-81ED-4DB2-BD59-A6C34878D82A}">
                    <a16:rowId xmlns:a16="http://schemas.microsoft.com/office/drawing/2014/main" val="10010"/>
                  </a:ext>
                </a:extLst>
              </a:tr>
              <a:tr h="255830">
                <a:tc>
                  <a:txBody>
                    <a:bodyPr/>
                    <a:lstStyle/>
                    <a:p>
                      <a:pPr marL="0" marR="0" algn="l">
                        <a:lnSpc>
                          <a:spcPct val="100000"/>
                        </a:lnSpc>
                        <a:spcBef>
                          <a:spcPts val="0"/>
                        </a:spcBef>
                        <a:spcAft>
                          <a:spcPts val="0"/>
                        </a:spcAft>
                      </a:pPr>
                      <a:r>
                        <a:rPr lang="en-US" sz="1600" dirty="0">
                          <a:effectLst/>
                          <a:latin typeface="Calibri"/>
                          <a:ea typeface="MS Mincho"/>
                          <a:cs typeface="Times New Roman"/>
                        </a:rPr>
                        <a:t>Crijns09 [</a:t>
                      </a:r>
                      <a:r>
                        <a:rPr lang="en-US" sz="1600" u="none" strike="noStrike" dirty="0">
                          <a:effectLst/>
                          <a:latin typeface="Calibri"/>
                          <a:ea typeface="MS Mincho"/>
                          <a:cs typeface="Times New Roman"/>
                          <a:hlinkClick r:id="rId11" action="ppaction://hlinkfile" tooltip="Crijns, 2009 #20"/>
                        </a:rPr>
                        <a:t>20</a:t>
                      </a:r>
                      <a:r>
                        <a:rPr lang="en-US" sz="1600" dirty="0">
                          <a:effectLst/>
                          <a:latin typeface="Calibri"/>
                          <a:ea typeface="MS Mincho"/>
                          <a:cs typeface="Times New Roman"/>
                        </a:rPr>
                        <a:t>]</a:t>
                      </a:r>
                    </a:p>
                  </a:txBody>
                  <a:tcPr marL="60177" marR="60177"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95000"/>
                      </a:schemeClr>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NO</a:t>
                      </a:r>
                    </a:p>
                  </a:txBody>
                  <a:tcPr marL="60177" marR="60177"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0000"/>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7E4BD"/>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NO</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0000"/>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NO</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0000"/>
                    </a:solidFill>
                  </a:tcPr>
                </a:tc>
                <a:extLst>
                  <a:ext uri="{0D108BD9-81ED-4DB2-BD59-A6C34878D82A}">
                    <a16:rowId xmlns:a16="http://schemas.microsoft.com/office/drawing/2014/main" val="10011"/>
                  </a:ext>
                </a:extLst>
              </a:tr>
              <a:tr h="255830">
                <a:tc>
                  <a:txBody>
                    <a:bodyPr/>
                    <a:lstStyle/>
                    <a:p>
                      <a:pPr marL="0" marR="0" algn="l">
                        <a:lnSpc>
                          <a:spcPct val="100000"/>
                        </a:lnSpc>
                        <a:spcBef>
                          <a:spcPts val="0"/>
                        </a:spcBef>
                        <a:spcAft>
                          <a:spcPts val="0"/>
                        </a:spcAft>
                      </a:pPr>
                      <a:r>
                        <a:rPr lang="en-US" sz="1600" dirty="0">
                          <a:effectLst/>
                          <a:latin typeface="Calibri"/>
                          <a:ea typeface="MS Mincho"/>
                          <a:cs typeface="Times New Roman"/>
                        </a:rPr>
                        <a:t>Kernagis12 [</a:t>
                      </a:r>
                      <a:r>
                        <a:rPr lang="en-US" sz="1600" u="none" strike="noStrike" dirty="0">
                          <a:effectLst/>
                          <a:latin typeface="Calibri"/>
                          <a:ea typeface="MS Mincho"/>
                          <a:cs typeface="Times New Roman"/>
                          <a:hlinkClick r:id="rId12" action="ppaction://hlinkfile" tooltip="Kernagis, 2012 #21"/>
                        </a:rPr>
                        <a:t>21</a:t>
                      </a:r>
                      <a:r>
                        <a:rPr lang="en-US" sz="1600" dirty="0">
                          <a:effectLst/>
                          <a:latin typeface="Calibri"/>
                          <a:ea typeface="MS Mincho"/>
                          <a:cs typeface="Times New Roman"/>
                        </a:rPr>
                        <a:t>] </a:t>
                      </a:r>
                    </a:p>
                  </a:txBody>
                  <a:tcPr marL="60177" marR="60177"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95000"/>
                      </a:schemeClr>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PARTIALLY</a:t>
                      </a:r>
                    </a:p>
                  </a:txBody>
                  <a:tcPr marL="60177" marR="60177"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7E4BD"/>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7E4BD"/>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PARTIALLY</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extLst>
                  <a:ext uri="{0D108BD9-81ED-4DB2-BD59-A6C34878D82A}">
                    <a16:rowId xmlns:a16="http://schemas.microsoft.com/office/drawing/2014/main" val="10012"/>
                  </a:ext>
                </a:extLst>
              </a:tr>
              <a:tr h="255830">
                <a:tc>
                  <a:txBody>
                    <a:bodyPr/>
                    <a:lstStyle/>
                    <a:p>
                      <a:pPr marL="0" marR="0" algn="l">
                        <a:lnSpc>
                          <a:spcPct val="100000"/>
                        </a:lnSpc>
                        <a:spcBef>
                          <a:spcPts val="0"/>
                        </a:spcBef>
                        <a:spcAft>
                          <a:spcPts val="0"/>
                        </a:spcAft>
                      </a:pPr>
                      <a:r>
                        <a:rPr lang="en-US" sz="1600" dirty="0">
                          <a:effectLst/>
                          <a:latin typeface="Calibri"/>
                          <a:ea typeface="MS Mincho"/>
                          <a:cs typeface="Times New Roman"/>
                        </a:rPr>
                        <a:t>Sabatier11 [</a:t>
                      </a:r>
                      <a:r>
                        <a:rPr lang="en-US" sz="1600" u="none" strike="noStrike" dirty="0">
                          <a:effectLst/>
                          <a:latin typeface="Calibri"/>
                          <a:ea typeface="MS Mincho"/>
                          <a:cs typeface="Times New Roman"/>
                          <a:hlinkClick r:id="rId13" action="ppaction://hlinkfile" tooltip="Sabatier, 2011 #22"/>
                        </a:rPr>
                        <a:t>22</a:t>
                      </a:r>
                      <a:r>
                        <a:rPr lang="en-US" sz="1600" dirty="0">
                          <a:effectLst/>
                          <a:latin typeface="Calibri"/>
                          <a:ea typeface="MS Mincho"/>
                          <a:cs typeface="Times New Roman"/>
                        </a:rPr>
                        <a:t>]</a:t>
                      </a:r>
                    </a:p>
                  </a:txBody>
                  <a:tcPr marL="60177" marR="60177"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95000"/>
                      </a:schemeClr>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PARTIALLY</a:t>
                      </a:r>
                    </a:p>
                  </a:txBody>
                  <a:tcPr marL="60177" marR="60177"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NO</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0000"/>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NO</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0000"/>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NO</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0000"/>
                    </a:solidFill>
                  </a:tcPr>
                </a:tc>
                <a:extLst>
                  <a:ext uri="{0D108BD9-81ED-4DB2-BD59-A6C34878D82A}">
                    <a16:rowId xmlns:a16="http://schemas.microsoft.com/office/drawing/2014/main" val="10013"/>
                  </a:ext>
                </a:extLst>
              </a:tr>
              <a:tr h="255830">
                <a:tc>
                  <a:txBody>
                    <a:bodyPr/>
                    <a:lstStyle/>
                    <a:p>
                      <a:pPr marL="0" marR="0" algn="l">
                        <a:lnSpc>
                          <a:spcPct val="100000"/>
                        </a:lnSpc>
                        <a:spcBef>
                          <a:spcPts val="0"/>
                        </a:spcBef>
                        <a:spcAft>
                          <a:spcPts val="0"/>
                        </a:spcAft>
                      </a:pPr>
                      <a:r>
                        <a:rPr lang="en-US" sz="1600" dirty="0">
                          <a:effectLst/>
                          <a:latin typeface="Calibri"/>
                          <a:ea typeface="MS Mincho"/>
                          <a:cs typeface="Times New Roman"/>
                        </a:rPr>
                        <a:t>Konstantinopoulos10 [</a:t>
                      </a:r>
                      <a:r>
                        <a:rPr lang="en-US" sz="1600" u="none" strike="noStrike" dirty="0">
                          <a:effectLst/>
                          <a:latin typeface="Calibri"/>
                          <a:ea typeface="MS Mincho"/>
                          <a:cs typeface="Times New Roman"/>
                          <a:hlinkClick r:id="rId14" action="ppaction://hlinkfile" tooltip="Konstantinopoulos, 2010 #23"/>
                        </a:rPr>
                        <a:t>23</a:t>
                      </a:r>
                      <a:r>
                        <a:rPr lang="en-US" sz="1600" dirty="0">
                          <a:effectLst/>
                          <a:latin typeface="Calibri"/>
                          <a:ea typeface="MS Mincho"/>
                          <a:cs typeface="Times New Roman"/>
                        </a:rPr>
                        <a:t>]</a:t>
                      </a:r>
                    </a:p>
                  </a:txBody>
                  <a:tcPr marL="60177" marR="60177"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95000"/>
                      </a:schemeClr>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7E4BD"/>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2F2F2"/>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7E4BD"/>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PARTIALLY</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extLst>
                  <a:ext uri="{0D108BD9-81ED-4DB2-BD59-A6C34878D82A}">
                    <a16:rowId xmlns:a16="http://schemas.microsoft.com/office/drawing/2014/main" val="10014"/>
                  </a:ext>
                </a:extLst>
              </a:tr>
              <a:tr h="255830">
                <a:tc>
                  <a:txBody>
                    <a:bodyPr/>
                    <a:lstStyle/>
                    <a:p>
                      <a:pPr marL="0" marR="0" algn="l">
                        <a:lnSpc>
                          <a:spcPct val="100000"/>
                        </a:lnSpc>
                        <a:spcBef>
                          <a:spcPts val="0"/>
                        </a:spcBef>
                        <a:spcAft>
                          <a:spcPts val="0"/>
                        </a:spcAft>
                      </a:pPr>
                      <a:r>
                        <a:rPr lang="en-US" sz="1600" dirty="0">
                          <a:effectLst/>
                          <a:latin typeface="Calibri"/>
                          <a:ea typeface="MS Mincho"/>
                          <a:cs typeface="Times New Roman"/>
                        </a:rPr>
                        <a:t>Hernandez10 [</a:t>
                      </a:r>
                      <a:r>
                        <a:rPr lang="en-US" sz="1600" u="none" strike="noStrike" dirty="0">
                          <a:effectLst/>
                          <a:latin typeface="Calibri"/>
                          <a:ea typeface="MS Mincho"/>
                          <a:cs typeface="Times New Roman"/>
                          <a:hlinkClick r:id="rId15" action="ppaction://hlinkfile" tooltip="Hernandez, 2010 #24"/>
                        </a:rPr>
                        <a:t>24</a:t>
                      </a:r>
                      <a:r>
                        <a:rPr lang="en-US" sz="1600" dirty="0">
                          <a:effectLst/>
                          <a:latin typeface="Calibri"/>
                          <a:ea typeface="MS Mincho"/>
                          <a:cs typeface="Times New Roman"/>
                        </a:rPr>
                        <a:t>]</a:t>
                      </a:r>
                    </a:p>
                  </a:txBody>
                  <a:tcPr marL="60177" marR="60177"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95000"/>
                      </a:schemeClr>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PARTIALLY</a:t>
                      </a:r>
                    </a:p>
                  </a:txBody>
                  <a:tcPr marL="60177" marR="60177" marT="0"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2F2F2"/>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YES</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7E4BD"/>
                    </a:solidFill>
                  </a:tcPr>
                </a:tc>
                <a:tc>
                  <a:txBody>
                    <a:bodyPr/>
                    <a:lstStyle/>
                    <a:p>
                      <a:pPr marL="0" marR="0" algn="l">
                        <a:lnSpc>
                          <a:spcPct val="100000"/>
                        </a:lnSpc>
                        <a:spcBef>
                          <a:spcPts val="0"/>
                        </a:spcBef>
                        <a:spcAft>
                          <a:spcPts val="0"/>
                        </a:spcAft>
                      </a:pPr>
                      <a:r>
                        <a:rPr lang="en-US" sz="1200" dirty="0">
                          <a:effectLst/>
                          <a:latin typeface="Calibri"/>
                          <a:ea typeface="MS Mincho"/>
                          <a:cs typeface="Times New Roman"/>
                        </a:rPr>
                        <a:t>PARTIALLY</a:t>
                      </a:r>
                    </a:p>
                  </a:txBody>
                  <a:tcPr marL="60177" marR="60177" marT="0" marB="0">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extLst>
                  <a:ext uri="{0D108BD9-81ED-4DB2-BD59-A6C34878D82A}">
                    <a16:rowId xmlns:a16="http://schemas.microsoft.com/office/drawing/2014/main" val="10015"/>
                  </a:ext>
                </a:extLst>
              </a:tr>
            </a:tbl>
          </a:graphicData>
        </a:graphic>
      </p:graphicFrame>
      <p:sp>
        <p:nvSpPr>
          <p:cNvPr id="6" name="TextBox 5"/>
          <p:cNvSpPr txBox="1"/>
          <p:nvPr/>
        </p:nvSpPr>
        <p:spPr>
          <a:xfrm>
            <a:off x="1223257" y="6085812"/>
            <a:ext cx="6697485" cy="369332"/>
          </a:xfrm>
          <a:prstGeom prst="rect">
            <a:avLst/>
          </a:prstGeom>
          <a:noFill/>
        </p:spPr>
        <p:txBody>
          <a:bodyPr wrap="square" rtlCol="0">
            <a:spAutoFit/>
          </a:bodyPr>
          <a:lstStyle/>
          <a:p>
            <a:r>
              <a:rPr lang="en-US" sz="1800" dirty="0"/>
              <a:t>Reproducibility of 14 published models for prognosis of HGSOC</a:t>
            </a:r>
          </a:p>
        </p:txBody>
      </p:sp>
      <p:sp>
        <p:nvSpPr>
          <p:cNvPr id="8" name="Text Box 4">
            <a:extLst>
              <a:ext uri="{FF2B5EF4-FFF2-40B4-BE49-F238E27FC236}">
                <a16:creationId xmlns:a16="http://schemas.microsoft.com/office/drawing/2014/main" id="{F1F6DBAC-8CE7-F242-8301-6614CD7851E8}"/>
              </a:ext>
            </a:extLst>
          </p:cNvPr>
          <p:cNvSpPr txBox="1">
            <a:spLocks noChangeArrowheads="1"/>
          </p:cNvSpPr>
          <p:nvPr/>
        </p:nvSpPr>
        <p:spPr bwMode="auto">
          <a:xfrm>
            <a:off x="2153167" y="6498518"/>
            <a:ext cx="4590533" cy="3190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US" sz="1100" dirty="0"/>
              <a:t>Waldron L </a:t>
            </a:r>
            <a:r>
              <a:rPr lang="en-US" sz="1100" i="1" dirty="0"/>
              <a:t>et al.</a:t>
            </a:r>
            <a:r>
              <a:rPr lang="en-US" sz="1100" dirty="0"/>
              <a:t>: </a:t>
            </a:r>
            <a:r>
              <a:rPr lang="en-US" sz="1100" b="1" dirty="0"/>
              <a:t>Comparative meta-analysis of prognostic gene signatures for late-stage ovarian cancer</a:t>
            </a:r>
            <a:r>
              <a:rPr lang="en-US" sz="1100" dirty="0"/>
              <a:t>. </a:t>
            </a:r>
            <a:r>
              <a:rPr lang="en-US" sz="1100" i="1" dirty="0"/>
              <a:t>J. Natl. Cancer Inst.</a:t>
            </a:r>
            <a:r>
              <a:rPr lang="en-US" sz="1100" dirty="0"/>
              <a:t> 2014, </a:t>
            </a:r>
            <a:r>
              <a:rPr lang="en-US" sz="1100" b="1" dirty="0"/>
              <a:t>106</a:t>
            </a:r>
            <a:r>
              <a:rPr lang="en-US" sz="1100" dirty="0"/>
              <a:t>.</a:t>
            </a:r>
            <a:endParaRPr lang="en-GB" sz="1100" b="1" dirty="0">
              <a:latin typeface="Arial" charset="0"/>
            </a:endParaRPr>
          </a:p>
        </p:txBody>
      </p:sp>
    </p:spTree>
    <p:extLst>
      <p:ext uri="{BB962C8B-B14F-4D97-AF65-F5344CB8AC3E}">
        <p14:creationId xmlns:p14="http://schemas.microsoft.com/office/powerpoint/2010/main" val="18803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 y="1843917"/>
            <a:ext cx="8229600" cy="4038528"/>
          </a:xfrm>
        </p:spPr>
      </p:pic>
      <p:sp>
        <p:nvSpPr>
          <p:cNvPr id="4" name="Slide Number Placeholder 3"/>
          <p:cNvSpPr>
            <a:spLocks noGrp="1"/>
          </p:cNvSpPr>
          <p:nvPr>
            <p:ph type="sldNum" sz="quarter" idx="12"/>
          </p:nvPr>
        </p:nvSpPr>
        <p:spPr/>
        <p:txBody>
          <a:bodyPr/>
          <a:lstStyle/>
          <a:p>
            <a:fld id="{C71C242F-20BE-4F6C-ABA6-9DCC8641EF60}" type="slidenum">
              <a:rPr lang="en-US" smtClean="0"/>
              <a:pPr/>
              <a:t>6</a:t>
            </a:fld>
            <a:endParaRPr lang="en-US"/>
          </a:p>
        </p:txBody>
      </p:sp>
      <p:grpSp>
        <p:nvGrpSpPr>
          <p:cNvPr id="38" name="Group 37"/>
          <p:cNvGrpSpPr/>
          <p:nvPr/>
        </p:nvGrpSpPr>
        <p:grpSpPr>
          <a:xfrm>
            <a:off x="-7523" y="1753985"/>
            <a:ext cx="5100223" cy="4469464"/>
            <a:chOff x="-7523" y="1753985"/>
            <a:chExt cx="5100223" cy="4469464"/>
          </a:xfrm>
        </p:grpSpPr>
        <p:sp>
          <p:nvSpPr>
            <p:cNvPr id="39" name="TextBox 38"/>
            <p:cNvSpPr txBox="1"/>
            <p:nvPr/>
          </p:nvSpPr>
          <p:spPr>
            <a:xfrm>
              <a:off x="2044701" y="5854117"/>
              <a:ext cx="3047999" cy="369332"/>
            </a:xfrm>
            <a:prstGeom prst="rect">
              <a:avLst/>
            </a:prstGeom>
            <a:noFill/>
          </p:spPr>
          <p:txBody>
            <a:bodyPr wrap="square" rtlCol="0">
              <a:spAutoFit/>
            </a:bodyPr>
            <a:lstStyle/>
            <a:p>
              <a:pPr algn="ctr"/>
              <a:r>
                <a:rPr lang="en-US" sz="1800" dirty="0"/>
                <a:t>10 microarray datasets</a:t>
              </a:r>
            </a:p>
          </p:txBody>
        </p:sp>
        <p:sp>
          <p:nvSpPr>
            <p:cNvPr id="40" name="TextBox 39"/>
            <p:cNvSpPr txBox="1"/>
            <p:nvPr/>
          </p:nvSpPr>
          <p:spPr>
            <a:xfrm rot="16200000">
              <a:off x="-1339332" y="3337160"/>
              <a:ext cx="3047999" cy="369332"/>
            </a:xfrm>
            <a:prstGeom prst="rect">
              <a:avLst/>
            </a:prstGeom>
            <a:noFill/>
          </p:spPr>
          <p:txBody>
            <a:bodyPr wrap="square" rtlCol="0">
              <a:spAutoFit/>
            </a:bodyPr>
            <a:lstStyle/>
            <a:p>
              <a:pPr algn="ctr"/>
              <a:r>
                <a:rPr lang="en-US" sz="1800" dirty="0"/>
                <a:t>14 prognostic signatures</a:t>
              </a:r>
            </a:p>
          </p:txBody>
        </p:sp>
        <p:sp>
          <p:nvSpPr>
            <p:cNvPr id="49" name="Rectangle 48"/>
            <p:cNvSpPr/>
            <p:nvPr/>
          </p:nvSpPr>
          <p:spPr>
            <a:xfrm>
              <a:off x="369334" y="1753985"/>
              <a:ext cx="1675367" cy="243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rot="19176091">
              <a:off x="-7523" y="5360352"/>
              <a:ext cx="1627306" cy="2847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p:cNvSpPr txBox="1"/>
          <p:nvPr/>
        </p:nvSpPr>
        <p:spPr>
          <a:xfrm>
            <a:off x="1971230" y="1384653"/>
            <a:ext cx="3047999" cy="646331"/>
          </a:xfrm>
          <a:prstGeom prst="rect">
            <a:avLst/>
          </a:prstGeom>
          <a:solidFill>
            <a:schemeClr val="bg1"/>
          </a:solidFill>
        </p:spPr>
        <p:txBody>
          <a:bodyPr wrap="square" rtlCol="0">
            <a:spAutoFit/>
          </a:bodyPr>
          <a:lstStyle/>
          <a:p>
            <a:pPr algn="ctr"/>
            <a:r>
              <a:rPr lang="en-US" sz="1800" dirty="0"/>
              <a:t>Validation Statistics:</a:t>
            </a:r>
          </a:p>
          <a:p>
            <a:pPr algn="ctr"/>
            <a:r>
              <a:rPr lang="en-US" sz="1800" dirty="0"/>
              <a:t>14 Models in 10 Datasets</a:t>
            </a:r>
          </a:p>
        </p:txBody>
      </p:sp>
      <p:sp>
        <p:nvSpPr>
          <p:cNvPr id="12" name="Text Box 4"/>
          <p:cNvSpPr txBox="1">
            <a:spLocks noChangeArrowheads="1"/>
          </p:cNvSpPr>
          <p:nvPr/>
        </p:nvSpPr>
        <p:spPr bwMode="auto">
          <a:xfrm>
            <a:off x="2153167" y="6396918"/>
            <a:ext cx="4590533" cy="3190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US" sz="1100" dirty="0"/>
              <a:t>Waldron L </a:t>
            </a:r>
            <a:r>
              <a:rPr lang="en-US" sz="1100" i="1" dirty="0"/>
              <a:t>et al</a:t>
            </a:r>
            <a:r>
              <a:rPr lang="en-US" sz="1100" dirty="0"/>
              <a:t>: </a:t>
            </a:r>
            <a:r>
              <a:rPr lang="en-US" sz="1100" b="1" dirty="0"/>
              <a:t>Comparative meta-analysis of prognostic gene signatures for late-stage ovarian cancer</a:t>
            </a:r>
            <a:r>
              <a:rPr lang="en-US" sz="1100" dirty="0"/>
              <a:t>. </a:t>
            </a:r>
            <a:r>
              <a:rPr lang="en-US" sz="1100" i="1" dirty="0"/>
              <a:t>J. Natl. Cancer Inst.</a:t>
            </a:r>
            <a:r>
              <a:rPr lang="en-US" sz="1100" dirty="0"/>
              <a:t> 2014, </a:t>
            </a:r>
            <a:r>
              <a:rPr lang="en-US" sz="1100" b="1" dirty="0"/>
              <a:t>106</a:t>
            </a:r>
            <a:r>
              <a:rPr lang="en-US" sz="1100" dirty="0"/>
              <a:t>.</a:t>
            </a:r>
            <a:endParaRPr lang="en-GB" sz="1100" b="1" dirty="0">
              <a:latin typeface="Arial" charset="0"/>
            </a:endParaRPr>
          </a:p>
        </p:txBody>
      </p:sp>
      <p:sp>
        <p:nvSpPr>
          <p:cNvPr id="14" name="Title 1">
            <a:extLst>
              <a:ext uri="{FF2B5EF4-FFF2-40B4-BE49-F238E27FC236}">
                <a16:creationId xmlns:a16="http://schemas.microsoft.com/office/drawing/2014/main" id="{46DCDCBB-3DF4-5849-88A6-056A9E8FEACF}"/>
              </a:ext>
            </a:extLst>
          </p:cNvPr>
          <p:cNvSpPr txBox="1">
            <a:spLocks/>
          </p:cNvSpPr>
          <p:nvPr/>
        </p:nvSpPr>
        <p:spPr>
          <a:xfrm>
            <a:off x="457200" y="-22582"/>
            <a:ext cx="8229600" cy="1143000"/>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a:t>Approach 1: Supervised classification</a:t>
            </a:r>
            <a:endParaRPr lang="en-US" dirty="0"/>
          </a:p>
        </p:txBody>
      </p:sp>
    </p:spTree>
    <p:extLst>
      <p:ext uri="{BB962C8B-B14F-4D97-AF65-F5344CB8AC3E}">
        <p14:creationId xmlns:p14="http://schemas.microsoft.com/office/powerpoint/2010/main" val="3208004582"/>
      </p:ext>
    </p:extLst>
  </p:cSld>
  <p:clrMapOvr>
    <a:masterClrMapping/>
  </p:clrMapOvr>
  <mc:AlternateContent xmlns:mc="http://schemas.openxmlformats.org/markup-compatibility/2006" xmlns:p14="http://schemas.microsoft.com/office/powerpoint/2010/main">
    <mc:Choice Requires="p14">
      <p:transition spd="slow" p14:dur="2000" advTm="182474"/>
    </mc:Choice>
    <mc:Fallback xmlns="">
      <p:transition spd="slow" advTm="1824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F6324-567D-2D40-8CF8-D19F5435ED00}"/>
              </a:ext>
            </a:extLst>
          </p:cNvPr>
          <p:cNvSpPr>
            <a:spLocks noGrp="1"/>
          </p:cNvSpPr>
          <p:nvPr>
            <p:ph type="title"/>
          </p:nvPr>
        </p:nvSpPr>
        <p:spPr/>
        <p:txBody>
          <a:bodyPr>
            <a:normAutofit fontScale="90000"/>
          </a:bodyPr>
          <a:lstStyle/>
          <a:p>
            <a:r>
              <a:rPr lang="en-US" dirty="0"/>
              <a:t>Approach 2: Unsupervised classification</a:t>
            </a:r>
          </a:p>
        </p:txBody>
      </p:sp>
      <p:sp>
        <p:nvSpPr>
          <p:cNvPr id="4" name="Slide Number Placeholder 3">
            <a:extLst>
              <a:ext uri="{FF2B5EF4-FFF2-40B4-BE49-F238E27FC236}">
                <a16:creationId xmlns:a16="http://schemas.microsoft.com/office/drawing/2014/main" id="{7EAD2332-0CE5-2E4A-B388-4C6900CFC9BA}"/>
              </a:ext>
            </a:extLst>
          </p:cNvPr>
          <p:cNvSpPr>
            <a:spLocks noGrp="1"/>
          </p:cNvSpPr>
          <p:nvPr>
            <p:ph type="sldNum" sz="quarter" idx="12"/>
          </p:nvPr>
        </p:nvSpPr>
        <p:spPr/>
        <p:txBody>
          <a:bodyPr/>
          <a:lstStyle/>
          <a:p>
            <a:fld id="{C71C242F-20BE-4F6C-ABA6-9DCC8641EF60}" type="slidenum">
              <a:rPr lang="en-US" smtClean="0"/>
              <a:pPr/>
              <a:t>7</a:t>
            </a:fld>
            <a:endParaRPr lang="en-US"/>
          </a:p>
        </p:txBody>
      </p:sp>
      <p:pic>
        <p:nvPicPr>
          <p:cNvPr id="5" name="Picture 4">
            <a:extLst>
              <a:ext uri="{FF2B5EF4-FFF2-40B4-BE49-F238E27FC236}">
                <a16:creationId xmlns:a16="http://schemas.microsoft.com/office/drawing/2014/main" id="{2E3C91A0-7DA5-5049-9D85-7BB4C4489C49}"/>
              </a:ext>
            </a:extLst>
          </p:cNvPr>
          <p:cNvPicPr>
            <a:picLocks noChangeAspect="1"/>
          </p:cNvPicPr>
          <p:nvPr/>
        </p:nvPicPr>
        <p:blipFill rotWithShape="1">
          <a:blip r:embed="rId2"/>
          <a:srcRect l="-467" t="16184" r="6074" b="18842"/>
          <a:stretch/>
        </p:blipFill>
        <p:spPr>
          <a:xfrm>
            <a:off x="774738" y="1866900"/>
            <a:ext cx="7696162" cy="2578100"/>
          </a:xfrm>
          <a:prstGeom prst="rect">
            <a:avLst/>
          </a:prstGeom>
        </p:spPr>
      </p:pic>
      <p:sp>
        <p:nvSpPr>
          <p:cNvPr id="6" name="TextBox 5">
            <a:extLst>
              <a:ext uri="{FF2B5EF4-FFF2-40B4-BE49-F238E27FC236}">
                <a16:creationId xmlns:a16="http://schemas.microsoft.com/office/drawing/2014/main" id="{CE061E8D-EFEF-304F-86CF-60D609B25FAA}"/>
              </a:ext>
            </a:extLst>
          </p:cNvPr>
          <p:cNvSpPr txBox="1"/>
          <p:nvPr/>
        </p:nvSpPr>
        <p:spPr>
          <a:xfrm>
            <a:off x="158492" y="4602024"/>
            <a:ext cx="5698996" cy="1754326"/>
          </a:xfrm>
          <a:prstGeom prst="rect">
            <a:avLst/>
          </a:prstGeom>
          <a:noFill/>
        </p:spPr>
        <p:txBody>
          <a:bodyPr wrap="none" rtlCol="0">
            <a:spAutoFit/>
          </a:bodyPr>
          <a:lstStyle/>
          <a:p>
            <a:r>
              <a:rPr lang="en-US" sz="1800" dirty="0">
                <a:latin typeface="Courier" pitchFamily="2" charset="0"/>
              </a:rPr>
              <a:t>library(</a:t>
            </a:r>
            <a:r>
              <a:rPr lang="en-US" sz="1800" b="1" dirty="0" err="1">
                <a:latin typeface="Courier" pitchFamily="2" charset="0"/>
              </a:rPr>
              <a:t>curatedOvarianData</a:t>
            </a:r>
            <a:r>
              <a:rPr lang="en-US" sz="1800" dirty="0">
                <a:latin typeface="Courier" pitchFamily="2" charset="0"/>
              </a:rPr>
              <a:t>)</a:t>
            </a:r>
          </a:p>
          <a:p>
            <a:r>
              <a:rPr lang="en-US" sz="1800" dirty="0">
                <a:latin typeface="Courier" pitchFamily="2" charset="0"/>
              </a:rPr>
              <a:t>data(GSE12418_eset)</a:t>
            </a:r>
          </a:p>
          <a:p>
            <a:r>
              <a:rPr lang="en-US" sz="1800" dirty="0">
                <a:latin typeface="Courier" pitchFamily="2" charset="0"/>
              </a:rPr>
              <a:t>x &lt;- </a:t>
            </a:r>
            <a:r>
              <a:rPr lang="en-US" sz="1800" dirty="0" err="1">
                <a:latin typeface="Courier" pitchFamily="2" charset="0"/>
              </a:rPr>
              <a:t>exprs</a:t>
            </a:r>
            <a:r>
              <a:rPr lang="en-US" sz="1800" dirty="0">
                <a:latin typeface="Courier" pitchFamily="2" charset="0"/>
              </a:rPr>
              <a:t>(GSE18520_eset)</a:t>
            </a:r>
          </a:p>
          <a:p>
            <a:r>
              <a:rPr lang="en-US" sz="1800" dirty="0" err="1">
                <a:latin typeface="Courier" pitchFamily="2" charset="0"/>
              </a:rPr>
              <a:t>colnames</a:t>
            </a:r>
            <a:r>
              <a:rPr lang="en-US" sz="1800" dirty="0">
                <a:latin typeface="Courier" pitchFamily="2" charset="0"/>
              </a:rPr>
              <a:t>(x) &lt;- GSE18520_eset$sample_type</a:t>
            </a:r>
          </a:p>
          <a:p>
            <a:r>
              <a:rPr lang="en-US" sz="1800" dirty="0">
                <a:latin typeface="Courier" pitchFamily="2" charset="0"/>
              </a:rPr>
              <a:t>d &lt;- </a:t>
            </a:r>
            <a:r>
              <a:rPr lang="en-US" sz="1800" dirty="0" err="1">
                <a:latin typeface="Courier" pitchFamily="2" charset="0"/>
              </a:rPr>
              <a:t>as.dist</a:t>
            </a:r>
            <a:r>
              <a:rPr lang="en-US" sz="1800" dirty="0">
                <a:latin typeface="Courier" pitchFamily="2" charset="0"/>
              </a:rPr>
              <a:t>(1 - </a:t>
            </a:r>
            <a:r>
              <a:rPr lang="en-US" sz="1800" dirty="0" err="1">
                <a:latin typeface="Courier" pitchFamily="2" charset="0"/>
              </a:rPr>
              <a:t>cor</a:t>
            </a:r>
            <a:r>
              <a:rPr lang="en-US" sz="1800" dirty="0">
                <a:latin typeface="Courier" pitchFamily="2" charset="0"/>
              </a:rPr>
              <a:t>(x))</a:t>
            </a:r>
          </a:p>
          <a:p>
            <a:r>
              <a:rPr lang="en-US" sz="1800" dirty="0">
                <a:latin typeface="Courier" pitchFamily="2" charset="0"/>
              </a:rPr>
              <a:t>plot(</a:t>
            </a:r>
            <a:r>
              <a:rPr lang="en-US" sz="1800" dirty="0" err="1">
                <a:latin typeface="Courier" pitchFamily="2" charset="0"/>
              </a:rPr>
              <a:t>hclust</a:t>
            </a:r>
            <a:r>
              <a:rPr lang="en-US" sz="1800" dirty="0">
                <a:latin typeface="Courier" pitchFamily="2" charset="0"/>
              </a:rPr>
              <a:t>(d))</a:t>
            </a:r>
          </a:p>
        </p:txBody>
      </p:sp>
      <p:sp>
        <p:nvSpPr>
          <p:cNvPr id="7" name="TextBox 6">
            <a:extLst>
              <a:ext uri="{FF2B5EF4-FFF2-40B4-BE49-F238E27FC236}">
                <a16:creationId xmlns:a16="http://schemas.microsoft.com/office/drawing/2014/main" id="{874822EA-42B0-D74A-A6A4-845758EFB0A2}"/>
              </a:ext>
            </a:extLst>
          </p:cNvPr>
          <p:cNvSpPr txBox="1"/>
          <p:nvPr/>
        </p:nvSpPr>
        <p:spPr>
          <a:xfrm>
            <a:off x="3349238" y="6356350"/>
            <a:ext cx="5016500" cy="461665"/>
          </a:xfrm>
          <a:prstGeom prst="rect">
            <a:avLst/>
          </a:prstGeom>
          <a:noFill/>
        </p:spPr>
        <p:txBody>
          <a:bodyPr wrap="square" rtlCol="0">
            <a:spAutoFit/>
          </a:bodyPr>
          <a:lstStyle/>
          <a:p>
            <a:r>
              <a:rPr lang="en-US" sz="1200" dirty="0" err="1"/>
              <a:t>Ganzfried</a:t>
            </a:r>
            <a:r>
              <a:rPr lang="en-US" sz="1200" dirty="0"/>
              <a:t> B </a:t>
            </a:r>
            <a:r>
              <a:rPr lang="en-US" sz="1200" i="1" dirty="0"/>
              <a:t>et al.</a:t>
            </a:r>
            <a:r>
              <a:rPr lang="en-US" sz="1200" dirty="0"/>
              <a:t>: </a:t>
            </a:r>
            <a:r>
              <a:rPr lang="en-US" sz="1200" b="1" dirty="0" err="1"/>
              <a:t>curatedOvarianData</a:t>
            </a:r>
            <a:r>
              <a:rPr lang="en-US" sz="1200" b="1" dirty="0"/>
              <a:t>: clinically annotated data for the ovarian cancer transcriptome</a:t>
            </a:r>
            <a:r>
              <a:rPr lang="en-US" sz="1200" dirty="0"/>
              <a:t>. </a:t>
            </a:r>
            <a:r>
              <a:rPr lang="en-US" sz="1200" i="1" dirty="0"/>
              <a:t>Database </a:t>
            </a:r>
            <a:r>
              <a:rPr lang="en-US" sz="1200" dirty="0"/>
              <a:t>2013, </a:t>
            </a:r>
            <a:r>
              <a:rPr lang="en-US" sz="1200" b="1" dirty="0"/>
              <a:t>2013</a:t>
            </a:r>
            <a:r>
              <a:rPr lang="en-US" sz="1200" dirty="0"/>
              <a:t>:bat013.</a:t>
            </a:r>
          </a:p>
        </p:txBody>
      </p:sp>
      <p:sp>
        <p:nvSpPr>
          <p:cNvPr id="8" name="Rounded Rectangle 7">
            <a:extLst>
              <a:ext uri="{FF2B5EF4-FFF2-40B4-BE49-F238E27FC236}">
                <a16:creationId xmlns:a16="http://schemas.microsoft.com/office/drawing/2014/main" id="{9AB317EE-7EE8-EA44-8AE3-5AC5D290E935}"/>
              </a:ext>
            </a:extLst>
          </p:cNvPr>
          <p:cNvSpPr/>
          <p:nvPr/>
        </p:nvSpPr>
        <p:spPr>
          <a:xfrm>
            <a:off x="6108700" y="2895600"/>
            <a:ext cx="1130300" cy="1549400"/>
          </a:xfrm>
          <a:prstGeom prst="roundRect">
            <a:avLst/>
          </a:prstGeom>
          <a:noFill/>
          <a:ln w="603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0067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A4AF2-2810-7444-AB14-9BCDA5DE495D}"/>
              </a:ext>
            </a:extLst>
          </p:cNvPr>
          <p:cNvSpPr>
            <a:spLocks noGrp="1"/>
          </p:cNvSpPr>
          <p:nvPr>
            <p:ph type="title"/>
          </p:nvPr>
        </p:nvSpPr>
        <p:spPr/>
        <p:txBody>
          <a:bodyPr>
            <a:normAutofit fontScale="90000"/>
          </a:bodyPr>
          <a:lstStyle/>
          <a:p>
            <a:r>
              <a:rPr lang="en-US" dirty="0"/>
              <a:t>OVC has diverse gene expression profiles</a:t>
            </a:r>
          </a:p>
        </p:txBody>
      </p:sp>
      <p:sp>
        <p:nvSpPr>
          <p:cNvPr id="4" name="Slide Number Placeholder 3">
            <a:extLst>
              <a:ext uri="{FF2B5EF4-FFF2-40B4-BE49-F238E27FC236}">
                <a16:creationId xmlns:a16="http://schemas.microsoft.com/office/drawing/2014/main" id="{5E9F420E-6639-BF4B-ABEF-A31CE321D900}"/>
              </a:ext>
            </a:extLst>
          </p:cNvPr>
          <p:cNvSpPr>
            <a:spLocks noGrp="1"/>
          </p:cNvSpPr>
          <p:nvPr>
            <p:ph type="sldNum" sz="quarter" idx="12"/>
          </p:nvPr>
        </p:nvSpPr>
        <p:spPr/>
        <p:txBody>
          <a:bodyPr/>
          <a:lstStyle/>
          <a:p>
            <a:fld id="{C71C242F-20BE-4F6C-ABA6-9DCC8641EF60}" type="slidenum">
              <a:rPr lang="en-US" smtClean="0"/>
              <a:pPr/>
              <a:t>8</a:t>
            </a:fld>
            <a:endParaRPr lang="en-US"/>
          </a:p>
        </p:txBody>
      </p:sp>
      <p:pic>
        <p:nvPicPr>
          <p:cNvPr id="5" name="Picture 4">
            <a:extLst>
              <a:ext uri="{FF2B5EF4-FFF2-40B4-BE49-F238E27FC236}">
                <a16:creationId xmlns:a16="http://schemas.microsoft.com/office/drawing/2014/main" id="{B88202B7-212D-5447-86A5-4C6F3E79A874}"/>
              </a:ext>
            </a:extLst>
          </p:cNvPr>
          <p:cNvPicPr>
            <a:picLocks noChangeAspect="1"/>
          </p:cNvPicPr>
          <p:nvPr/>
        </p:nvPicPr>
        <p:blipFill>
          <a:blip r:embed="rId2"/>
          <a:stretch>
            <a:fillRect/>
          </a:stretch>
        </p:blipFill>
        <p:spPr>
          <a:xfrm>
            <a:off x="0" y="1661152"/>
            <a:ext cx="9144000" cy="4451684"/>
          </a:xfrm>
          <a:prstGeom prst="rect">
            <a:avLst/>
          </a:prstGeom>
        </p:spPr>
      </p:pic>
      <p:sp>
        <p:nvSpPr>
          <p:cNvPr id="6" name="Rounded Rectangle 5">
            <a:extLst>
              <a:ext uri="{FF2B5EF4-FFF2-40B4-BE49-F238E27FC236}">
                <a16:creationId xmlns:a16="http://schemas.microsoft.com/office/drawing/2014/main" id="{53F94D05-928D-224F-9913-A06850F34FB7}"/>
              </a:ext>
            </a:extLst>
          </p:cNvPr>
          <p:cNvSpPr/>
          <p:nvPr/>
        </p:nvSpPr>
        <p:spPr>
          <a:xfrm>
            <a:off x="7416800" y="1661946"/>
            <a:ext cx="266700" cy="2871954"/>
          </a:xfrm>
          <a:prstGeom prst="roundRect">
            <a:avLst/>
          </a:prstGeom>
          <a:noFill/>
          <a:ln w="603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66CB2CC-6F25-304D-B009-5630586A0BA4}"/>
              </a:ext>
            </a:extLst>
          </p:cNvPr>
          <p:cNvPicPr>
            <a:picLocks noChangeAspect="1"/>
          </p:cNvPicPr>
          <p:nvPr/>
        </p:nvPicPr>
        <p:blipFill>
          <a:blip r:embed="rId3"/>
          <a:stretch>
            <a:fillRect/>
          </a:stretch>
        </p:blipFill>
        <p:spPr>
          <a:xfrm>
            <a:off x="2959100" y="1657350"/>
            <a:ext cx="3225800" cy="3543300"/>
          </a:xfrm>
          <a:prstGeom prst="rect">
            <a:avLst/>
          </a:prstGeom>
        </p:spPr>
      </p:pic>
      <p:sp>
        <p:nvSpPr>
          <p:cNvPr id="8" name="TextBox 7">
            <a:extLst>
              <a:ext uri="{FF2B5EF4-FFF2-40B4-BE49-F238E27FC236}">
                <a16:creationId xmlns:a16="http://schemas.microsoft.com/office/drawing/2014/main" id="{3214256F-CD46-6C4C-906D-5C7B44966EB7}"/>
              </a:ext>
            </a:extLst>
          </p:cNvPr>
          <p:cNvSpPr txBox="1"/>
          <p:nvPr/>
        </p:nvSpPr>
        <p:spPr>
          <a:xfrm>
            <a:off x="190501" y="6212961"/>
            <a:ext cx="7492999" cy="459562"/>
          </a:xfrm>
          <a:prstGeom prst="rect">
            <a:avLst/>
          </a:prstGeom>
          <a:noFill/>
        </p:spPr>
        <p:txBody>
          <a:bodyPr wrap="square" rtlCol="0">
            <a:spAutoFit/>
          </a:bodyPr>
          <a:lstStyle/>
          <a:p>
            <a:r>
              <a:rPr lang="en-US" sz="1200" dirty="0"/>
              <a:t>Waldron L et al.: </a:t>
            </a:r>
            <a:r>
              <a:rPr lang="en-US" sz="1200" b="1" dirty="0"/>
              <a:t>The Doppelgänger Effect: Hidden Duplicates in Databases of Transcriptome Profiles</a:t>
            </a:r>
            <a:r>
              <a:rPr lang="en-US" sz="1200" dirty="0"/>
              <a:t>. </a:t>
            </a:r>
            <a:r>
              <a:rPr lang="en-US" sz="1200" i="1" dirty="0"/>
              <a:t>J. Natl. Cancer Inst.</a:t>
            </a:r>
            <a:r>
              <a:rPr lang="en-US" sz="1200" dirty="0"/>
              <a:t> 2016, </a:t>
            </a:r>
            <a:r>
              <a:rPr lang="en-US" sz="1200" b="1" dirty="0"/>
              <a:t>108</a:t>
            </a:r>
            <a:r>
              <a:rPr lang="en-US" sz="1200" dirty="0"/>
              <a:t>.</a:t>
            </a:r>
          </a:p>
        </p:txBody>
      </p:sp>
    </p:spTree>
    <p:extLst>
      <p:ext uri="{BB962C8B-B14F-4D97-AF65-F5344CB8AC3E}">
        <p14:creationId xmlns:p14="http://schemas.microsoft.com/office/powerpoint/2010/main" val="425427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C2884-801C-8941-9806-FD871215892B}"/>
              </a:ext>
            </a:extLst>
          </p:cNvPr>
          <p:cNvSpPr>
            <a:spLocks noGrp="1"/>
          </p:cNvSpPr>
          <p:nvPr>
            <p:ph type="title"/>
          </p:nvPr>
        </p:nvSpPr>
        <p:spPr/>
        <p:txBody>
          <a:bodyPr/>
          <a:lstStyle/>
          <a:p>
            <a:r>
              <a:rPr lang="en-US" dirty="0"/>
              <a:t>Genomic characteristics of OVC</a:t>
            </a:r>
          </a:p>
        </p:txBody>
      </p:sp>
      <p:sp>
        <p:nvSpPr>
          <p:cNvPr id="3" name="Content Placeholder 2">
            <a:extLst>
              <a:ext uri="{FF2B5EF4-FFF2-40B4-BE49-F238E27FC236}">
                <a16:creationId xmlns:a16="http://schemas.microsoft.com/office/drawing/2014/main" id="{5A94A606-2481-F840-9B9E-72E944CB2DFA}"/>
              </a:ext>
            </a:extLst>
          </p:cNvPr>
          <p:cNvSpPr>
            <a:spLocks noGrp="1"/>
          </p:cNvSpPr>
          <p:nvPr>
            <p:ph idx="1"/>
          </p:nvPr>
        </p:nvSpPr>
        <p:spPr>
          <a:xfrm>
            <a:off x="457200" y="1600201"/>
            <a:ext cx="8229600" cy="2908300"/>
          </a:xfrm>
        </p:spPr>
        <p:txBody>
          <a:bodyPr>
            <a:normAutofit fontScale="92500" lnSpcReduction="10000"/>
          </a:bodyPr>
          <a:lstStyle/>
          <a:p>
            <a:r>
              <a:rPr lang="en-US" dirty="0"/>
              <a:t>TP53 mutations in almost all tumors</a:t>
            </a:r>
          </a:p>
          <a:p>
            <a:r>
              <a:rPr lang="en-US" dirty="0"/>
              <a:t>Low prevalence of mutation in any other gene</a:t>
            </a:r>
          </a:p>
          <a:p>
            <a:r>
              <a:rPr lang="en-US" dirty="0"/>
              <a:t>&gt;100 recurrent focal DNA copy number alterations</a:t>
            </a:r>
          </a:p>
          <a:p>
            <a:r>
              <a:rPr lang="en-US" dirty="0"/>
              <a:t>Highly distinctive individual gene expression profiles, broadly different from normal profiles </a:t>
            </a:r>
          </a:p>
        </p:txBody>
      </p:sp>
      <p:sp>
        <p:nvSpPr>
          <p:cNvPr id="4" name="Slide Number Placeholder 3">
            <a:extLst>
              <a:ext uri="{FF2B5EF4-FFF2-40B4-BE49-F238E27FC236}">
                <a16:creationId xmlns:a16="http://schemas.microsoft.com/office/drawing/2014/main" id="{F2E0EFD9-C2DF-6641-AC26-EF223FE8FA26}"/>
              </a:ext>
            </a:extLst>
          </p:cNvPr>
          <p:cNvSpPr>
            <a:spLocks noGrp="1"/>
          </p:cNvSpPr>
          <p:nvPr>
            <p:ph type="sldNum" sz="quarter" idx="12"/>
          </p:nvPr>
        </p:nvSpPr>
        <p:spPr/>
        <p:txBody>
          <a:bodyPr/>
          <a:lstStyle/>
          <a:p>
            <a:fld id="{C71C242F-20BE-4F6C-ABA6-9DCC8641EF60}" type="slidenum">
              <a:rPr lang="en-US" smtClean="0"/>
              <a:pPr/>
              <a:t>9</a:t>
            </a:fld>
            <a:endParaRPr lang="en-US"/>
          </a:p>
        </p:txBody>
      </p:sp>
      <p:sp>
        <p:nvSpPr>
          <p:cNvPr id="5" name="TextBox 4">
            <a:extLst>
              <a:ext uri="{FF2B5EF4-FFF2-40B4-BE49-F238E27FC236}">
                <a16:creationId xmlns:a16="http://schemas.microsoft.com/office/drawing/2014/main" id="{F55F59DB-5FF3-774E-BDA5-1A63436140DD}"/>
              </a:ext>
            </a:extLst>
          </p:cNvPr>
          <p:cNvSpPr txBox="1"/>
          <p:nvPr/>
        </p:nvSpPr>
        <p:spPr>
          <a:xfrm>
            <a:off x="211992" y="6583364"/>
            <a:ext cx="8720016" cy="276999"/>
          </a:xfrm>
          <a:prstGeom prst="rect">
            <a:avLst/>
          </a:prstGeom>
          <a:noFill/>
        </p:spPr>
        <p:txBody>
          <a:bodyPr wrap="none" rtlCol="0">
            <a:spAutoFit/>
          </a:bodyPr>
          <a:lstStyle/>
          <a:p>
            <a:r>
              <a:rPr lang="en-US" sz="1200" dirty="0"/>
              <a:t>Cancer Genome Atlas Research Network: </a:t>
            </a:r>
            <a:r>
              <a:rPr lang="en-US" sz="1200" b="1" dirty="0"/>
              <a:t>Integrated genomic analyses of ovarian carcinoma</a:t>
            </a:r>
            <a:r>
              <a:rPr lang="en-US" sz="1200" dirty="0"/>
              <a:t>. </a:t>
            </a:r>
            <a:r>
              <a:rPr lang="en-US" sz="1200" i="1" dirty="0"/>
              <a:t>Nature</a:t>
            </a:r>
            <a:r>
              <a:rPr lang="en-US" sz="1200" dirty="0"/>
              <a:t> 2011, </a:t>
            </a:r>
            <a:r>
              <a:rPr lang="en-US" sz="1200" b="1" dirty="0"/>
              <a:t>474</a:t>
            </a:r>
            <a:r>
              <a:rPr lang="en-US" sz="1200" dirty="0"/>
              <a:t>:609–615.</a:t>
            </a:r>
          </a:p>
        </p:txBody>
      </p:sp>
      <p:pic>
        <p:nvPicPr>
          <p:cNvPr id="6" name="Picture 5">
            <a:extLst>
              <a:ext uri="{FF2B5EF4-FFF2-40B4-BE49-F238E27FC236}">
                <a16:creationId xmlns:a16="http://schemas.microsoft.com/office/drawing/2014/main" id="{566C599B-9B93-F443-93D9-9C8B01C5B6CF}"/>
              </a:ext>
            </a:extLst>
          </p:cNvPr>
          <p:cNvPicPr>
            <a:picLocks noChangeAspect="1"/>
          </p:cNvPicPr>
          <p:nvPr/>
        </p:nvPicPr>
        <p:blipFill>
          <a:blip r:embed="rId2"/>
          <a:stretch>
            <a:fillRect/>
          </a:stretch>
        </p:blipFill>
        <p:spPr>
          <a:xfrm>
            <a:off x="1200150" y="2685645"/>
            <a:ext cx="6743700" cy="3784600"/>
          </a:xfrm>
          <a:prstGeom prst="rect">
            <a:avLst/>
          </a:prstGeom>
        </p:spPr>
      </p:pic>
    </p:spTree>
    <p:extLst>
      <p:ext uri="{BB962C8B-B14F-4D97-AF65-F5344CB8AC3E}">
        <p14:creationId xmlns:p14="http://schemas.microsoft.com/office/powerpoint/2010/main" val="531134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4.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70547</TotalTime>
  <Words>5428</Words>
  <Application>Microsoft Macintosh PowerPoint</Application>
  <PresentationFormat>On-screen Show (4:3)</PresentationFormat>
  <Paragraphs>513</Paragraphs>
  <Slides>43</Slides>
  <Notes>17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43</vt:i4>
      </vt:variant>
    </vt:vector>
  </HeadingPairs>
  <TitlesOfParts>
    <vt:vector size="54" baseType="lpstr">
      <vt:lpstr>MS Mincho</vt:lpstr>
      <vt:lpstr>ＭＳ Ｐゴシック</vt:lpstr>
      <vt:lpstr>Arial</vt:lpstr>
      <vt:lpstr>Calibri</vt:lpstr>
      <vt:lpstr>Cambria Math</vt:lpstr>
      <vt:lpstr>Courier</vt:lpstr>
      <vt:lpstr>Gill Sans MT</vt:lpstr>
      <vt:lpstr>msgothic</vt:lpstr>
      <vt:lpstr>Times New Roman</vt:lpstr>
      <vt:lpstr>Wingdings</vt:lpstr>
      <vt:lpstr>Office Theme</vt:lpstr>
      <vt:lpstr>Multi’omic analysis of subtype evolution and heterogeneity in high-grade serous ovarian carcinoma  Universitat Pompeu Fabra Barcelona March 3, 2020</vt:lpstr>
      <vt:lpstr>Travel from Italy during Coronavirus</vt:lpstr>
      <vt:lpstr>Limited progress in survival of patients with ovarian cancer</vt:lpstr>
      <vt:lpstr>Attempts to simplify a complex disease using tools of genomics</vt:lpstr>
      <vt:lpstr>Approach 1: Supervised classification</vt:lpstr>
      <vt:lpstr>PowerPoint Presentation</vt:lpstr>
      <vt:lpstr>Approach 2: Unsupervised classification</vt:lpstr>
      <vt:lpstr>OVC has diverse gene expression profiles</vt:lpstr>
      <vt:lpstr>Genomic characteristics of OVC</vt:lpstr>
      <vt:lpstr>The appeal of distinct subtypes</vt:lpstr>
      <vt:lpstr>But, there are problems</vt:lpstr>
      <vt:lpstr>Concordance between 3 classifiers of high-grade serous ovarian carcinoma</vt:lpstr>
      <vt:lpstr>Questions:</vt:lpstr>
      <vt:lpstr>Piece #1: recurrent focal copy # alterations are associated with transcriptome subtype call</vt:lpstr>
      <vt:lpstr>Piece #2: recurrent focal copy # alterations vary in subclonal heterogeneity</vt:lpstr>
      <vt:lpstr>Piece #3: Are subtype-associated focal copy # alterations more, or less, sub-clonal than others?</vt:lpstr>
      <vt:lpstr>Piece #3: Are subtype-associated focal copy # alterations more, or less, sub-clonal than others?</vt:lpstr>
      <vt:lpstr>What we’ve learned from bulk RNA + DNA analysis</vt:lpstr>
      <vt:lpstr>scRNA-seq analysis</vt:lpstr>
      <vt:lpstr>Fluidigm deep scRNA-seq subtyping</vt:lpstr>
      <vt:lpstr>10X Genomics shallow scRNA-seq subtyping from 5 tumors</vt:lpstr>
      <vt:lpstr>Overall messages</vt:lpstr>
      <vt:lpstr>Reliable analysis of clinical tumor-only whole-exome sequencing</vt:lpstr>
      <vt:lpstr>Reliable analysis of clinical tumor-only whole-exome sequencing</vt:lpstr>
      <vt:lpstr>Managing complex data</vt:lpstr>
      <vt:lpstr>The role of MultiAssayExperiment</vt:lpstr>
      <vt:lpstr>The MultiAssayExperiment API</vt:lpstr>
      <vt:lpstr>RaggedExperiment (segmented copy number, mutations)</vt:lpstr>
      <vt:lpstr>CNVRanger: association analysis of CNVs with gene expression and quantitative phenotypes </vt:lpstr>
      <vt:lpstr>curatedTCGAData</vt:lpstr>
      <vt:lpstr>Ongoing work: analyst-friendly data</vt:lpstr>
      <vt:lpstr>curatedMetagenomicData pipeline</vt:lpstr>
      <vt:lpstr>PowerPoint Presentation</vt:lpstr>
      <vt:lpstr>Thank you</vt:lpstr>
      <vt:lpstr>GSE12418 with subtype calls</vt:lpstr>
      <vt:lpstr>Formalizing curation</vt:lpstr>
      <vt:lpstr>A reproducible, replicable classifier for high-grade serous ovarian carcinoma</vt:lpstr>
      <vt:lpstr>Most tumors are not well-classifiable</vt:lpstr>
      <vt:lpstr>Somatic mutations are subclonal</vt:lpstr>
      <vt:lpstr>OVC somatic mutations are subclonal</vt:lpstr>
      <vt:lpstr>MultiAssayExperiment design</vt:lpstr>
      <vt:lpstr>Reliable analysis of clinical tumor-only whole-exome sequencing</vt:lpstr>
      <vt:lpstr>A note on reproducibility, etc.</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Levi Waldron</dc:creator>
  <cp:lastModifiedBy>Levi Waldron</cp:lastModifiedBy>
  <cp:revision>3344</cp:revision>
  <dcterms:created xsi:type="dcterms:W3CDTF">2006-04-21T21:58:28Z</dcterms:created>
  <dcterms:modified xsi:type="dcterms:W3CDTF">2020-03-02T12:18:35Z</dcterms:modified>
</cp:coreProperties>
</file>